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818" r:id="rId2"/>
    <p:sldId id="819" r:id="rId3"/>
    <p:sldId id="872" r:id="rId4"/>
    <p:sldId id="854" r:id="rId5"/>
    <p:sldId id="832" r:id="rId6"/>
    <p:sldId id="833" r:id="rId7"/>
    <p:sldId id="834" r:id="rId8"/>
    <p:sldId id="835" r:id="rId9"/>
    <p:sldId id="870" r:id="rId10"/>
    <p:sldId id="855" r:id="rId11"/>
    <p:sldId id="840" r:id="rId12"/>
    <p:sldId id="841" r:id="rId13"/>
    <p:sldId id="842" r:id="rId14"/>
    <p:sldId id="843" r:id="rId15"/>
    <p:sldId id="888" r:id="rId16"/>
    <p:sldId id="884" r:id="rId17"/>
    <p:sldId id="885" r:id="rId18"/>
    <p:sldId id="886" r:id="rId19"/>
    <p:sldId id="887" r:id="rId20"/>
    <p:sldId id="873" r:id="rId21"/>
    <p:sldId id="874" r:id="rId22"/>
    <p:sldId id="875" r:id="rId23"/>
    <p:sldId id="876" r:id="rId24"/>
    <p:sldId id="877" r:id="rId25"/>
    <p:sldId id="878" r:id="rId26"/>
    <p:sldId id="879" r:id="rId27"/>
    <p:sldId id="880" r:id="rId28"/>
    <p:sldId id="881" r:id="rId29"/>
    <p:sldId id="882" r:id="rId30"/>
    <p:sldId id="883" r:id="rId31"/>
    <p:sldId id="889" r:id="rId32"/>
    <p:sldId id="890" r:id="rId33"/>
    <p:sldId id="891" r:id="rId34"/>
    <p:sldId id="892" r:id="rId35"/>
    <p:sldId id="893" r:id="rId36"/>
    <p:sldId id="894" r:id="rId37"/>
    <p:sldId id="895" r:id="rId38"/>
    <p:sldId id="896" r:id="rId39"/>
    <p:sldId id="897" r:id="rId40"/>
    <p:sldId id="898" r:id="rId41"/>
    <p:sldId id="899" r:id="rId42"/>
    <p:sldId id="900" r:id="rId43"/>
    <p:sldId id="901" r:id="rId44"/>
    <p:sldId id="902" r:id="rId45"/>
    <p:sldId id="903" r:id="rId46"/>
    <p:sldId id="904" r:id="rId47"/>
    <p:sldId id="905" r:id="rId48"/>
    <p:sldId id="906" r:id="rId49"/>
    <p:sldId id="907" r:id="rId50"/>
    <p:sldId id="908" r:id="rId51"/>
    <p:sldId id="909" r:id="rId52"/>
    <p:sldId id="910" r:id="rId53"/>
    <p:sldId id="911" r:id="rId54"/>
    <p:sldId id="912" r:id="rId55"/>
    <p:sldId id="913" r:id="rId56"/>
    <p:sldId id="914" r:id="rId57"/>
    <p:sldId id="915" r:id="rId58"/>
    <p:sldId id="917" r:id="rId59"/>
    <p:sldId id="918" r:id="rId60"/>
    <p:sldId id="919" r:id="rId61"/>
    <p:sldId id="920" r:id="rId62"/>
    <p:sldId id="921" r:id="rId63"/>
    <p:sldId id="922" r:id="rId64"/>
    <p:sldId id="923" r:id="rId65"/>
    <p:sldId id="924" r:id="rId66"/>
    <p:sldId id="925" r:id="rId67"/>
    <p:sldId id="926" r:id="rId68"/>
    <p:sldId id="927" r:id="rId69"/>
    <p:sldId id="928" r:id="rId70"/>
    <p:sldId id="929" r:id="rId71"/>
    <p:sldId id="930" r:id="rId72"/>
    <p:sldId id="931" r:id="rId73"/>
    <p:sldId id="932" r:id="rId74"/>
    <p:sldId id="933" r:id="rId75"/>
    <p:sldId id="934" r:id="rId76"/>
    <p:sldId id="935" r:id="rId77"/>
    <p:sldId id="936" r:id="rId78"/>
    <p:sldId id="937" r:id="rId79"/>
    <p:sldId id="938" r:id="rId80"/>
    <p:sldId id="939" r:id="rId81"/>
    <p:sldId id="940" r:id="rId82"/>
    <p:sldId id="941" r:id="rId83"/>
    <p:sldId id="942" r:id="rId84"/>
    <p:sldId id="943" r:id="rId85"/>
    <p:sldId id="944" r:id="rId86"/>
    <p:sldId id="945" r:id="rId87"/>
    <p:sldId id="946" r:id="rId88"/>
    <p:sldId id="947" r:id="rId89"/>
    <p:sldId id="948" r:id="rId90"/>
    <p:sldId id="949" r:id="rId91"/>
    <p:sldId id="950" r:id="rId92"/>
    <p:sldId id="951" r:id="rId93"/>
  </p:sldIdLst>
  <p:sldSz cx="9144000" cy="6858000" type="screen4x3"/>
  <p:notesSz cx="6797675" cy="9926638"/>
  <p:defaultTextStyle>
    <a:defPPr>
      <a:defRPr lang="fr-FR"/>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76091"/>
    <a:srgbClr val="99CC00"/>
    <a:srgbClr val="9966FF"/>
    <a:srgbClr val="739900"/>
    <a:srgbClr val="007300"/>
    <a:srgbClr val="FFC412"/>
    <a:srgbClr val="0099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4709" autoAdjust="0"/>
  </p:normalViewPr>
  <p:slideViewPr>
    <p:cSldViewPr>
      <p:cViewPr>
        <p:scale>
          <a:sx n="93" d="100"/>
          <a:sy n="93" d="100"/>
        </p:scale>
        <p:origin x="-9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470"/>
    </p:cViewPr>
  </p:sorterViewPr>
  <p:notesViewPr>
    <p:cSldViewPr>
      <p:cViewPr varScale="1">
        <p:scale>
          <a:sx n="71" d="100"/>
          <a:sy n="71" d="100"/>
        </p:scale>
        <p:origin x="-2238" y="-96"/>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32" tIns="45716" rIns="91432" bIns="45716" rtlCol="0"/>
          <a:lstStyle>
            <a:lvl1pPr algn="r">
              <a:defRPr sz="1200"/>
            </a:lvl1pPr>
          </a:lstStyle>
          <a:p>
            <a:pPr>
              <a:defRPr/>
            </a:pPr>
            <a:fld id="{53F8146A-9436-4AC3-BBB2-AEFDFEF9F99A}" type="datetimeFigureOut">
              <a:rPr lang="fr-FR"/>
              <a:pPr>
                <a:defRPr/>
              </a:pPr>
              <a:t>03/08/2010</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32" tIns="45716" rIns="91432" bIns="45716"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32" tIns="45716" rIns="91432" bIns="45716" rtlCol="0" anchor="b"/>
          <a:lstStyle>
            <a:lvl1pPr algn="r">
              <a:defRPr sz="1200"/>
            </a:lvl1pPr>
          </a:lstStyle>
          <a:p>
            <a:pPr>
              <a:defRPr/>
            </a:pPr>
            <a:fld id="{92C68ACD-DA33-444C-82A6-8D3539B091BE}"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2694" tIns="46347" rIns="92694" bIns="46347" rtlCol="0"/>
          <a:lstStyle>
            <a:lvl1pPr algn="l">
              <a:defRPr sz="1200"/>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2694" tIns="46347" rIns="92694" bIns="46347" rtlCol="0"/>
          <a:lstStyle>
            <a:lvl1pPr algn="r">
              <a:defRPr sz="1200"/>
            </a:lvl1pPr>
          </a:lstStyle>
          <a:p>
            <a:pPr>
              <a:defRPr/>
            </a:pPr>
            <a:fld id="{F142FFBF-28BA-4627-9D52-50D013D3B6E4}" type="datetimeFigureOut">
              <a:rPr lang="fr-FR"/>
              <a:pPr>
                <a:defRPr/>
              </a:pPr>
              <a:t>03/08/2010</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694" tIns="46347" rIns="92694" bIns="46347"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2694" tIns="46347" rIns="92694" bIns="46347"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2694" tIns="46347" rIns="92694" bIns="46347"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2694" tIns="46347" rIns="92694" bIns="46347" rtlCol="0" anchor="b"/>
          <a:lstStyle>
            <a:lvl1pPr algn="r">
              <a:defRPr sz="1200"/>
            </a:lvl1pPr>
          </a:lstStyle>
          <a:p>
            <a:pPr>
              <a:defRPr/>
            </a:pPr>
            <a:fld id="{1002B7AB-D7BD-4DB9-8827-8C387C070C0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F206113E-C42E-42CD-94D7-A8DDCD23E00B}" type="slidenum">
              <a:rPr lang="fr-FR" smtClean="0"/>
              <a:pPr defTabSz="912813"/>
              <a:t>1</a:t>
            </a:fld>
            <a:endParaRPr lang="fr-FR"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03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03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6993FA-FA32-4B3E-89F2-6A59DE3A5671}" type="slidenum">
              <a:rPr lang="fr-FR" smtClean="0"/>
              <a:pPr/>
              <a:t>12</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13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17CA72-EA03-4CB6-B0B9-20F6D68F241A}" type="slidenum">
              <a:rPr lang="fr-FR" smtClean="0"/>
              <a:pPr/>
              <a:t>13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24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5FC910-73F1-490E-B070-178634F7ACE4}" type="slidenum">
              <a:rPr lang="fr-FR" smtClean="0"/>
              <a:pPr/>
              <a:t>14</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 name="Picture 7" descr="TITREBVA"/>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8" descr="logo-BVA-RVB"/>
          <p:cNvPicPr>
            <a:picLocks noChangeAspect="1" noChangeArrowheads="1"/>
          </p:cNvPicPr>
          <p:nvPr userDrawn="1"/>
        </p:nvPicPr>
        <p:blipFill>
          <a:blip r:embed="rId3" cstate="print"/>
          <a:srcRect/>
          <a:stretch>
            <a:fillRect/>
          </a:stretch>
        </p:blipFill>
        <p:spPr bwMode="auto">
          <a:xfrm>
            <a:off x="323850" y="6092825"/>
            <a:ext cx="549275" cy="577850"/>
          </a:xfrm>
          <a:prstGeom prst="rect">
            <a:avLst/>
          </a:prstGeom>
          <a:noFill/>
          <a:ln w="9525">
            <a:noFill/>
            <a:miter lim="800000"/>
            <a:headEnd/>
            <a:tailEnd/>
          </a:ln>
        </p:spPr>
      </p:pic>
      <p:sp>
        <p:nvSpPr>
          <p:cNvPr id="3074" name="Rectangle 2"/>
          <p:cNvSpPr>
            <a:spLocks noGrp="1" noChangeArrowheads="1"/>
          </p:cNvSpPr>
          <p:nvPr>
            <p:ph type="ctrTitle"/>
          </p:nvPr>
        </p:nvSpPr>
        <p:spPr>
          <a:xfrm>
            <a:off x="2555875" y="1052513"/>
            <a:ext cx="3960813" cy="2159000"/>
          </a:xfrm>
        </p:spPr>
        <p:txBody>
          <a:bodyPr/>
          <a:lstStyle>
            <a:lvl1pPr>
              <a:defRPr sz="2400"/>
            </a:lvl1pPr>
          </a:lstStyle>
          <a:p>
            <a:r>
              <a:rPr lang="fr-FR"/>
              <a:t>Cliquez pour modifier le style du titre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6038"/>
            <a:ext cx="2057400" cy="61198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6038"/>
            <a:ext cx="6019800" cy="61198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6038"/>
            <a:ext cx="8229600" cy="503237"/>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68313" y="620713"/>
            <a:ext cx="8218487" cy="2695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313" y="3468688"/>
            <a:ext cx="8218487" cy="2697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Picture 2" descr="C:\Documents and Settings\y.audic\Bureau\mask.jpg"/>
          <p:cNvPicPr>
            <a:picLocks noChangeAspect="1" noChangeArrowheads="1"/>
          </p:cNvPicPr>
          <p:nvPr userDrawn="1"/>
        </p:nvPicPr>
        <p:blipFill>
          <a:blip r:embed="rId2" cstate="print"/>
          <a:srcRect/>
          <a:stretch>
            <a:fillRect/>
          </a:stretch>
        </p:blipFill>
        <p:spPr bwMode="auto">
          <a:xfrm>
            <a:off x="0" y="-11113"/>
            <a:ext cx="9156700" cy="6870701"/>
          </a:xfrm>
          <a:prstGeom prst="rect">
            <a:avLst/>
          </a:prstGeom>
          <a:noFill/>
          <a:ln w="9525">
            <a:noFill/>
            <a:miter lim="800000"/>
            <a:headEnd/>
            <a:tailEnd/>
          </a:ln>
        </p:spPr>
      </p:pic>
      <p:sp>
        <p:nvSpPr>
          <p:cNvPr id="3" name="Text Box 1034"/>
          <p:cNvSpPr txBox="1">
            <a:spLocks noChangeArrowheads="1"/>
          </p:cNvSpPr>
          <p:nvPr userDrawn="1"/>
        </p:nvSpPr>
        <p:spPr bwMode="auto">
          <a:xfrm>
            <a:off x="8763000" y="6400800"/>
            <a:ext cx="381000" cy="457200"/>
          </a:xfrm>
          <a:prstGeom prst="rect">
            <a:avLst/>
          </a:prstGeom>
          <a:noFill/>
          <a:ln w="9525">
            <a:noFill/>
            <a:miter lim="800000"/>
            <a:headEnd/>
            <a:tailEnd/>
          </a:ln>
          <a:effectLst/>
        </p:spPr>
        <p:txBody>
          <a:bodyPr>
            <a:spAutoFit/>
          </a:bodyPr>
          <a:lstStyle/>
          <a:p>
            <a:pPr algn="ctr">
              <a:spcBef>
                <a:spcPct val="50000"/>
              </a:spcBef>
              <a:defRPr/>
            </a:pPr>
            <a:endParaRPr lang="fr-F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620713"/>
            <a:ext cx="4032250"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2963" y="620713"/>
            <a:ext cx="4033837"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7" descr="diapo-texte"/>
          <p:cNvPicPr>
            <a:picLocks noChangeAspect="1" noChangeArrowheads="1"/>
          </p:cNvPicPr>
          <p:nvPr/>
        </p:nvPicPr>
        <p:blipFill>
          <a:blip r:embed="rId15" cstate="print"/>
          <a:srcRect/>
          <a:stretch>
            <a:fillRect/>
          </a:stretch>
        </p:blipFill>
        <p:spPr bwMode="auto">
          <a:xfrm>
            <a:off x="0" y="2997200"/>
            <a:ext cx="9144000" cy="3860800"/>
          </a:xfrm>
          <a:prstGeom prst="rect">
            <a:avLst/>
          </a:prstGeom>
          <a:noFill/>
          <a:ln w="9525">
            <a:noFill/>
            <a:miter lim="800000"/>
            <a:headEnd/>
            <a:tailEnd/>
          </a:ln>
        </p:spPr>
      </p:pic>
      <p:sp>
        <p:nvSpPr>
          <p:cNvPr id="72707" name="Rectangle 2"/>
          <p:cNvSpPr>
            <a:spLocks noGrp="1" noChangeArrowheads="1"/>
          </p:cNvSpPr>
          <p:nvPr>
            <p:ph type="title"/>
          </p:nvPr>
        </p:nvSpPr>
        <p:spPr bwMode="auto">
          <a:xfrm>
            <a:off x="457200" y="46038"/>
            <a:ext cx="8229600" cy="503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72708" name="Rectangle 3"/>
          <p:cNvSpPr>
            <a:spLocks noGrp="1" noChangeArrowheads="1"/>
          </p:cNvSpPr>
          <p:nvPr>
            <p:ph type="body" idx="1"/>
          </p:nvPr>
        </p:nvSpPr>
        <p:spPr bwMode="auto">
          <a:xfrm>
            <a:off x="468313" y="620713"/>
            <a:ext cx="8218487" cy="5545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 Cliquez pour modifier les styles du texte du masque</a:t>
            </a:r>
          </a:p>
          <a:p>
            <a:pPr lvl="1"/>
            <a:r>
              <a:rPr lang="fr-FR" smtClean="0"/>
              <a:t> Deuxième niveau</a:t>
            </a:r>
          </a:p>
          <a:p>
            <a:pPr lvl="2"/>
            <a:r>
              <a:rPr lang="fr-FR" smtClean="0"/>
              <a:t> Troisième niveau</a:t>
            </a:r>
          </a:p>
          <a:p>
            <a:pPr lvl="3"/>
            <a:r>
              <a:rPr lang="fr-FR" smtClean="0"/>
              <a:t>Quatrième niveau</a:t>
            </a:r>
          </a:p>
          <a:p>
            <a:pPr lvl="4"/>
            <a:r>
              <a:rPr lang="fr-FR" smtClean="0"/>
              <a:t>Cinquième niveau</a:t>
            </a:r>
          </a:p>
        </p:txBody>
      </p:sp>
      <p:sp>
        <p:nvSpPr>
          <p:cNvPr id="13" name="Espace réservé du numéro de diapositive 8"/>
          <p:cNvSpPr>
            <a:spLocks/>
          </p:cNvSpPr>
          <p:nvPr/>
        </p:nvSpPr>
        <p:spPr bwMode="auto">
          <a:xfrm>
            <a:off x="0" y="6232525"/>
            <a:ext cx="685800" cy="365125"/>
          </a:xfrm>
          <a:prstGeom prst="rect">
            <a:avLst/>
          </a:prstGeom>
          <a:noFill/>
          <a:ln w="9525">
            <a:noFill/>
            <a:miter lim="800000"/>
            <a:headEnd/>
            <a:tailEnd/>
          </a:ln>
        </p:spPr>
        <p:txBody>
          <a:bodyPr anchor="ctr"/>
          <a:lstStyle/>
          <a:p>
            <a:pPr algn="ctr">
              <a:defRPr/>
            </a:pPr>
            <a:fld id="{FE814BED-8205-4F53-AA6B-653BE86738A3}" type="slidenum">
              <a:rPr lang="fr-FR" sz="1000">
                <a:solidFill>
                  <a:schemeClr val="bg1"/>
                </a:solidFill>
                <a:cs typeface="Arial" charset="0"/>
              </a:rPr>
              <a:pPr algn="ctr">
                <a:defRPr/>
              </a:pPr>
              <a:t>‹N°›</a:t>
            </a:fld>
            <a:endParaRPr lang="fr-FR" sz="1000">
              <a:solidFill>
                <a:schemeClr val="bg1"/>
              </a:solidFill>
              <a:cs typeface="Arial" charset="0"/>
            </a:endParaRPr>
          </a:p>
        </p:txBody>
      </p:sp>
      <p:pic>
        <p:nvPicPr>
          <p:cNvPr id="72710" name="Picture 9" descr="logo-BVA-RVB"/>
          <p:cNvPicPr>
            <a:picLocks noChangeAspect="1" noChangeArrowheads="1"/>
          </p:cNvPicPr>
          <p:nvPr/>
        </p:nvPicPr>
        <p:blipFill>
          <a:blip r:embed="rId16" cstate="print"/>
          <a:srcRect/>
          <a:stretch>
            <a:fillRect/>
          </a:stretch>
        </p:blipFill>
        <p:spPr bwMode="auto">
          <a:xfrm>
            <a:off x="422275" y="6235700"/>
            <a:ext cx="549275" cy="577850"/>
          </a:xfrm>
          <a:prstGeom prst="rect">
            <a:avLst/>
          </a:prstGeom>
          <a:noFill/>
          <a:ln w="9525">
            <a:noFill/>
            <a:miter lim="800000"/>
            <a:headEnd/>
            <a:tailEnd/>
          </a:ln>
        </p:spPr>
      </p:pic>
      <p:sp>
        <p:nvSpPr>
          <p:cNvPr id="1036" name="Text Box 12"/>
          <p:cNvSpPr txBox="1">
            <a:spLocks noChangeArrowheads="1"/>
          </p:cNvSpPr>
          <p:nvPr/>
        </p:nvSpPr>
        <p:spPr bwMode="auto">
          <a:xfrm>
            <a:off x="1187450" y="6475413"/>
            <a:ext cx="847725" cy="276225"/>
          </a:xfrm>
          <a:prstGeom prst="rect">
            <a:avLst/>
          </a:prstGeom>
          <a:noFill/>
          <a:ln w="9525">
            <a:noFill/>
            <a:miter lim="800000"/>
            <a:headEnd/>
            <a:tailEnd/>
          </a:ln>
          <a:effectLst/>
        </p:spPr>
        <p:txBody>
          <a:bodyPr wrap="none">
            <a:spAutoFit/>
          </a:bodyPr>
          <a:lstStyle/>
          <a:p>
            <a:pPr>
              <a:defRPr/>
            </a:pPr>
            <a:r>
              <a:rPr lang="fr-FR" sz="1200" dirty="0"/>
              <a:t>Juin 2010</a:t>
            </a:r>
          </a:p>
        </p:txBody>
      </p:sp>
      <p:pic>
        <p:nvPicPr>
          <p:cNvPr id="72712" name="Image 9" descr="CCME_logo.bmp"/>
          <p:cNvPicPr>
            <a:picLocks noChangeAspect="1"/>
          </p:cNvPicPr>
          <p:nvPr userDrawn="1"/>
        </p:nvPicPr>
        <p:blipFill>
          <a:blip r:embed="rId17" cstate="print"/>
          <a:srcRect/>
          <a:stretch>
            <a:fillRect/>
          </a:stretch>
        </p:blipFill>
        <p:spPr bwMode="auto">
          <a:xfrm>
            <a:off x="7643813" y="6303963"/>
            <a:ext cx="785812" cy="474662"/>
          </a:xfrm>
          <a:prstGeom prst="rect">
            <a:avLst/>
          </a:prstGeom>
          <a:noFill/>
          <a:ln w="9525">
            <a:noFill/>
            <a:miter lim="800000"/>
            <a:headEnd/>
            <a:tailEnd/>
          </a:ln>
        </p:spPr>
      </p:pic>
      <p:pic>
        <p:nvPicPr>
          <p:cNvPr id="72713" name="Picture 1"/>
          <p:cNvPicPr>
            <a:picLocks noChangeAspect="1" noChangeArrowheads="1"/>
          </p:cNvPicPr>
          <p:nvPr userDrawn="1"/>
        </p:nvPicPr>
        <p:blipFill>
          <a:blip r:embed="rId18" cstate="print"/>
          <a:srcRect/>
          <a:stretch>
            <a:fillRect/>
          </a:stretch>
        </p:blipFill>
        <p:spPr bwMode="auto">
          <a:xfrm>
            <a:off x="8501063" y="6215063"/>
            <a:ext cx="495300"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1" r:id="rId13"/>
  </p:sldLayoutIdLst>
  <p:hf sldNum="0" hdr="0" ftr="0" dt="0"/>
  <p:txStyles>
    <p:titleStyle>
      <a:lvl1pPr algn="ctr" rtl="0" eaLnBrk="0" fontAlgn="base" hangingPunct="0">
        <a:spcBef>
          <a:spcPct val="0"/>
        </a:spcBef>
        <a:spcAft>
          <a:spcPct val="0"/>
        </a:spcAft>
        <a:defRPr sz="2000" b="1">
          <a:solidFill>
            <a:srgbClr val="E63C14"/>
          </a:solidFill>
          <a:latin typeface="+mj-lt"/>
          <a:ea typeface="+mj-ea"/>
          <a:cs typeface="+mj-cs"/>
        </a:defRPr>
      </a:lvl1pPr>
      <a:lvl2pPr algn="ctr" rtl="0" eaLnBrk="0" fontAlgn="base" hangingPunct="0">
        <a:spcBef>
          <a:spcPct val="0"/>
        </a:spcBef>
        <a:spcAft>
          <a:spcPct val="0"/>
        </a:spcAft>
        <a:defRPr sz="2000" b="1">
          <a:solidFill>
            <a:srgbClr val="E63C14"/>
          </a:solidFill>
          <a:latin typeface="Arial" charset="0"/>
        </a:defRPr>
      </a:lvl2pPr>
      <a:lvl3pPr algn="ctr" rtl="0" eaLnBrk="0" fontAlgn="base" hangingPunct="0">
        <a:spcBef>
          <a:spcPct val="0"/>
        </a:spcBef>
        <a:spcAft>
          <a:spcPct val="0"/>
        </a:spcAft>
        <a:defRPr sz="2000" b="1">
          <a:solidFill>
            <a:srgbClr val="E63C14"/>
          </a:solidFill>
          <a:latin typeface="Arial" charset="0"/>
        </a:defRPr>
      </a:lvl3pPr>
      <a:lvl4pPr algn="ctr" rtl="0" eaLnBrk="0" fontAlgn="base" hangingPunct="0">
        <a:spcBef>
          <a:spcPct val="0"/>
        </a:spcBef>
        <a:spcAft>
          <a:spcPct val="0"/>
        </a:spcAft>
        <a:defRPr sz="2000" b="1">
          <a:solidFill>
            <a:srgbClr val="E63C14"/>
          </a:solidFill>
          <a:latin typeface="Arial" charset="0"/>
        </a:defRPr>
      </a:lvl4pPr>
      <a:lvl5pPr algn="ctr" rtl="0" eaLnBrk="0" fontAlgn="base" hangingPunct="0">
        <a:spcBef>
          <a:spcPct val="0"/>
        </a:spcBef>
        <a:spcAft>
          <a:spcPct val="0"/>
        </a:spcAft>
        <a:defRPr sz="2000" b="1">
          <a:solidFill>
            <a:srgbClr val="E63C14"/>
          </a:solidFill>
          <a:latin typeface="Arial" charset="0"/>
        </a:defRPr>
      </a:lvl5pPr>
      <a:lvl6pPr marL="457200" algn="ctr" rtl="0" fontAlgn="base">
        <a:spcBef>
          <a:spcPct val="0"/>
        </a:spcBef>
        <a:spcAft>
          <a:spcPct val="0"/>
        </a:spcAft>
        <a:defRPr sz="2000" b="1">
          <a:solidFill>
            <a:srgbClr val="E63C14"/>
          </a:solidFill>
          <a:latin typeface="Arial" charset="0"/>
        </a:defRPr>
      </a:lvl6pPr>
      <a:lvl7pPr marL="914400" algn="ctr" rtl="0" fontAlgn="base">
        <a:spcBef>
          <a:spcPct val="0"/>
        </a:spcBef>
        <a:spcAft>
          <a:spcPct val="0"/>
        </a:spcAft>
        <a:defRPr sz="2000" b="1">
          <a:solidFill>
            <a:srgbClr val="E63C14"/>
          </a:solidFill>
          <a:latin typeface="Arial" charset="0"/>
        </a:defRPr>
      </a:lvl7pPr>
      <a:lvl8pPr marL="1371600" algn="ctr" rtl="0" fontAlgn="base">
        <a:spcBef>
          <a:spcPct val="0"/>
        </a:spcBef>
        <a:spcAft>
          <a:spcPct val="0"/>
        </a:spcAft>
        <a:defRPr sz="2000" b="1">
          <a:solidFill>
            <a:srgbClr val="E63C14"/>
          </a:solidFill>
          <a:latin typeface="Arial" charset="0"/>
        </a:defRPr>
      </a:lvl8pPr>
      <a:lvl9pPr marL="1828800" algn="ctr" rtl="0" fontAlgn="base">
        <a:spcBef>
          <a:spcPct val="0"/>
        </a:spcBef>
        <a:spcAft>
          <a:spcPct val="0"/>
        </a:spcAft>
        <a:defRPr sz="2000" b="1">
          <a:solidFill>
            <a:srgbClr val="E63C14"/>
          </a:solidFill>
          <a:latin typeface="Arial" charset="0"/>
        </a:defRPr>
      </a:lvl9pPr>
    </p:titleStyle>
    <p:bodyStyle>
      <a:lvl1pPr marL="342900" indent="-342900" algn="l" rtl="0" eaLnBrk="0" fontAlgn="base" hangingPunct="0">
        <a:spcBef>
          <a:spcPct val="20000"/>
        </a:spcBef>
        <a:spcAft>
          <a:spcPct val="0"/>
        </a:spcAft>
        <a:buBlip>
          <a:blip r:embed="rId19"/>
        </a:buBlip>
        <a:defRPr sz="1400" b="1">
          <a:solidFill>
            <a:schemeClr val="tx1"/>
          </a:solidFill>
          <a:latin typeface="+mn-lt"/>
          <a:ea typeface="+mn-ea"/>
          <a:cs typeface="+mn-cs"/>
        </a:defRPr>
      </a:lvl1pPr>
      <a:lvl2pPr marL="742950" indent="-285750" algn="l" rtl="0" eaLnBrk="0" fontAlgn="base" hangingPunct="0">
        <a:spcBef>
          <a:spcPct val="20000"/>
        </a:spcBef>
        <a:spcAft>
          <a:spcPct val="0"/>
        </a:spcAft>
        <a:buBlip>
          <a:blip r:embed="rId20"/>
        </a:buBlip>
        <a:defRPr sz="1400" b="1">
          <a:solidFill>
            <a:schemeClr val="tx1"/>
          </a:solidFill>
          <a:latin typeface="+mn-lt"/>
        </a:defRPr>
      </a:lvl2pPr>
      <a:lvl3pPr marL="1143000" indent="-228600" algn="l" rtl="0" eaLnBrk="0" fontAlgn="base" hangingPunct="0">
        <a:spcBef>
          <a:spcPct val="20000"/>
        </a:spcBef>
        <a:spcAft>
          <a:spcPct val="0"/>
        </a:spcAft>
        <a:buBlip>
          <a:blip r:embed="rId20"/>
        </a:buBlip>
        <a:defRPr sz="1200" b="1">
          <a:solidFill>
            <a:schemeClr val="tx1"/>
          </a:solidFill>
          <a:latin typeface="+mn-lt"/>
        </a:defRPr>
      </a:lvl3pPr>
      <a:lvl4pPr marL="1600200" indent="-228600" algn="l" rtl="0" eaLnBrk="0" fontAlgn="base" hangingPunct="0">
        <a:spcBef>
          <a:spcPct val="20000"/>
        </a:spcBef>
        <a:spcAft>
          <a:spcPct val="0"/>
        </a:spcAft>
        <a:buBlip>
          <a:blip r:embed="rId20"/>
        </a:buBlip>
        <a:defRPr sz="1200">
          <a:solidFill>
            <a:schemeClr val="tx1"/>
          </a:solidFill>
          <a:latin typeface="+mn-lt"/>
        </a:defRPr>
      </a:lvl4pPr>
      <a:lvl5pPr marL="2057400" indent="-228600" algn="l" rtl="0" eaLnBrk="0" fontAlgn="base" hangingPunct="0">
        <a:spcBef>
          <a:spcPct val="20000"/>
        </a:spcBef>
        <a:spcAft>
          <a:spcPct val="0"/>
        </a:spcAft>
        <a:buBlip>
          <a:blip r:embed="rId20"/>
        </a:buBlip>
        <a:defRPr sz="1200">
          <a:solidFill>
            <a:schemeClr val="tx1"/>
          </a:solidFill>
          <a:latin typeface="+mn-lt"/>
        </a:defRPr>
      </a:lvl5pPr>
      <a:lvl6pPr marL="2514600" indent="-228600" algn="l" rtl="0" fontAlgn="base">
        <a:spcBef>
          <a:spcPct val="20000"/>
        </a:spcBef>
        <a:spcAft>
          <a:spcPct val="0"/>
        </a:spcAft>
        <a:buBlip>
          <a:blip r:embed="rId20"/>
        </a:buBlip>
        <a:defRPr sz="1200">
          <a:solidFill>
            <a:schemeClr val="tx1"/>
          </a:solidFill>
          <a:latin typeface="+mn-lt"/>
        </a:defRPr>
      </a:lvl6pPr>
      <a:lvl7pPr marL="2971800" indent="-228600" algn="l" rtl="0" fontAlgn="base">
        <a:spcBef>
          <a:spcPct val="20000"/>
        </a:spcBef>
        <a:spcAft>
          <a:spcPct val="0"/>
        </a:spcAft>
        <a:buBlip>
          <a:blip r:embed="rId20"/>
        </a:buBlip>
        <a:defRPr sz="1200">
          <a:solidFill>
            <a:schemeClr val="tx1"/>
          </a:solidFill>
          <a:latin typeface="+mn-lt"/>
        </a:defRPr>
      </a:lvl7pPr>
      <a:lvl8pPr marL="3429000" indent="-228600" algn="l" rtl="0" fontAlgn="base">
        <a:spcBef>
          <a:spcPct val="20000"/>
        </a:spcBef>
        <a:spcAft>
          <a:spcPct val="0"/>
        </a:spcAft>
        <a:buBlip>
          <a:blip r:embed="rId20"/>
        </a:buBlip>
        <a:defRPr sz="1200">
          <a:solidFill>
            <a:schemeClr val="tx1"/>
          </a:solidFill>
          <a:latin typeface="+mn-lt"/>
        </a:defRPr>
      </a:lvl8pPr>
      <a:lvl9pPr marL="3886200" indent="-228600" algn="l" rtl="0" fontAlgn="base">
        <a:spcBef>
          <a:spcPct val="20000"/>
        </a:spcBef>
        <a:spcAft>
          <a:spcPct val="0"/>
        </a:spcAft>
        <a:buBlip>
          <a:blip r:embed="rId20"/>
        </a:buBlip>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Graphique_Microsoft_Office_Excel5.xls"/><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Graphique_Microsoft_Office_Excel6.xls"/><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Graphique_Microsoft_Office_Excel7.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Graphique_Microsoft_Office_Excel8.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Graphique_Microsoft_Office_Excel9.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Graphique_Microsoft_Office_Excel10.xls"/><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Graphique_Microsoft_Office_Excel11.xls"/><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Graphique_Microsoft_Office_Excel12.xls"/><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Graphique_Microsoft_Office_Excel13.xls"/><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Graphique_Microsoft_Office_Excel14.xls"/><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Graphique_Microsoft_Office_Excel15.xls"/><Relationship Id="rId2" Type="http://schemas.openxmlformats.org/officeDocument/2006/relationships/slideLayout" Target="../slideLayouts/slideLayout12.xml"/><Relationship Id="rId1" Type="http://schemas.openxmlformats.org/officeDocument/2006/relationships/vmlDrawing" Target="../drawings/vmlDrawing15.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Graphique_Microsoft_Office_Excel16.xls"/><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Graphique_Microsoft_Office_Excel17.xls"/><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Graphique_Microsoft_Office_Excel18.xls"/><Relationship Id="rId2" Type="http://schemas.openxmlformats.org/officeDocument/2006/relationships/slideLayout" Target="../slideLayouts/slideLayout12.xml"/><Relationship Id="rId1" Type="http://schemas.openxmlformats.org/officeDocument/2006/relationships/vmlDrawing" Target="../drawings/vmlDrawing1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Graphique_Microsoft_Office_Excel19.xls"/><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Graphique_Microsoft_Office_Excel20.xls"/><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Graphique_Microsoft_Office_Excel21.xls"/><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Graphique_Microsoft_Office_Excel22.xls"/><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Graphique_Microsoft_Office_Excel23.xls"/><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Graphique_Microsoft_Office_Excel24.xls"/><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34.xml.rels><?xml version="1.0" encoding="UTF-8" standalone="yes"?>
<Relationships xmlns="http://schemas.openxmlformats.org/package/2006/relationships"><Relationship Id="rId3" Type="http://schemas.openxmlformats.org/officeDocument/2006/relationships/package" Target="../embeddings/Feuille_Microsoft_Office_Excel1.xlsx"/><Relationship Id="rId2" Type="http://schemas.openxmlformats.org/officeDocument/2006/relationships/slideLayout" Target="../slideLayouts/slideLayout12.xml"/><Relationship Id="rId1" Type="http://schemas.openxmlformats.org/officeDocument/2006/relationships/vmlDrawing" Target="../drawings/vmlDrawing25.vml"/></Relationships>
</file>

<file path=ppt/slides/_rels/slide35.xml.rels><?xml version="1.0" encoding="UTF-8" standalone="yes"?>
<Relationships xmlns="http://schemas.openxmlformats.org/package/2006/relationships"><Relationship Id="rId3" Type="http://schemas.openxmlformats.org/officeDocument/2006/relationships/package" Target="../embeddings/Feuille_Microsoft_Office_Excel2.xlsx"/><Relationship Id="rId2" Type="http://schemas.openxmlformats.org/officeDocument/2006/relationships/slideLayout" Target="../slideLayouts/slideLayout12.xml"/><Relationship Id="rId1" Type="http://schemas.openxmlformats.org/officeDocument/2006/relationships/vmlDrawing" Target="../drawings/vmlDrawing26.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Graphique_Microsoft_Office_Excel25.xls"/><Relationship Id="rId2" Type="http://schemas.openxmlformats.org/officeDocument/2006/relationships/slideLayout" Target="../slideLayouts/slideLayout12.xml"/><Relationship Id="rId1" Type="http://schemas.openxmlformats.org/officeDocument/2006/relationships/vmlDrawing" Target="../drawings/vmlDrawing27.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Graphique_Microsoft_Office_Excel26.xls"/><Relationship Id="rId2" Type="http://schemas.openxmlformats.org/officeDocument/2006/relationships/slideLayout" Target="../slideLayouts/slideLayout12.xml"/><Relationship Id="rId1" Type="http://schemas.openxmlformats.org/officeDocument/2006/relationships/vmlDrawing" Target="../drawings/vmlDrawing28.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Graphique_Microsoft_Office_Excel27.xls"/><Relationship Id="rId2" Type="http://schemas.openxmlformats.org/officeDocument/2006/relationships/slideLayout" Target="../slideLayouts/slideLayout12.xml"/><Relationship Id="rId1" Type="http://schemas.openxmlformats.org/officeDocument/2006/relationships/vmlDrawing" Target="../drawings/vmlDrawing29.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Graphique_Microsoft_Office_Excel28.xls"/><Relationship Id="rId2" Type="http://schemas.openxmlformats.org/officeDocument/2006/relationships/slideLayout" Target="../slideLayouts/slideLayout12.xml"/><Relationship Id="rId1" Type="http://schemas.openxmlformats.org/officeDocument/2006/relationships/vmlDrawing" Target="../drawings/vmlDrawing30.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Graphique_Microsoft_Office_Excel29.xls"/><Relationship Id="rId2" Type="http://schemas.openxmlformats.org/officeDocument/2006/relationships/slideLayout" Target="../slideLayouts/slideLayout12.xml"/><Relationship Id="rId1" Type="http://schemas.openxmlformats.org/officeDocument/2006/relationships/vmlDrawing" Target="../drawings/vmlDrawing3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Graphique_Microsoft_Office_Excel30.xls"/><Relationship Id="rId2" Type="http://schemas.openxmlformats.org/officeDocument/2006/relationships/slideLayout" Target="../slideLayouts/slideLayout12.xml"/><Relationship Id="rId1" Type="http://schemas.openxmlformats.org/officeDocument/2006/relationships/vmlDrawing" Target="../drawings/vmlDrawing32.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Graphique_Microsoft_Office_Excel31.xls"/><Relationship Id="rId2" Type="http://schemas.openxmlformats.org/officeDocument/2006/relationships/slideLayout" Target="../slideLayouts/slideLayout12.xml"/><Relationship Id="rId1" Type="http://schemas.openxmlformats.org/officeDocument/2006/relationships/vmlDrawing" Target="../drawings/vmlDrawing33.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Graphique_Microsoft_Office_Excel32.xls"/><Relationship Id="rId2" Type="http://schemas.openxmlformats.org/officeDocument/2006/relationships/slideLayout" Target="../slideLayouts/slideLayout12.xml"/><Relationship Id="rId1" Type="http://schemas.openxmlformats.org/officeDocument/2006/relationships/vmlDrawing" Target="../drawings/vmlDrawing34.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Graphique_Microsoft_Office_Excel33.xls"/><Relationship Id="rId2" Type="http://schemas.openxmlformats.org/officeDocument/2006/relationships/slideLayout" Target="../slideLayouts/slideLayout12.xml"/><Relationship Id="rId1" Type="http://schemas.openxmlformats.org/officeDocument/2006/relationships/vmlDrawing" Target="../drawings/vmlDrawing35.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Graphique_Microsoft_Office_Excel34.xls"/><Relationship Id="rId2" Type="http://schemas.openxmlformats.org/officeDocument/2006/relationships/slideLayout" Target="../slideLayouts/slideLayout12.xml"/><Relationship Id="rId1" Type="http://schemas.openxmlformats.org/officeDocument/2006/relationships/vmlDrawing" Target="../drawings/vmlDrawing36.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Graphique_Microsoft_Office_Excel35.xls"/><Relationship Id="rId2" Type="http://schemas.openxmlformats.org/officeDocument/2006/relationships/slideLayout" Target="../slideLayouts/slideLayout12.xml"/><Relationship Id="rId1" Type="http://schemas.openxmlformats.org/officeDocument/2006/relationships/vmlDrawing" Target="../drawings/vmlDrawing37.vml"/></Relationships>
</file>

<file path=ppt/slides/_rels/slide48.xml.rels><?xml version="1.0" encoding="UTF-8" standalone="yes"?>
<Relationships xmlns="http://schemas.openxmlformats.org/package/2006/relationships"><Relationship Id="rId3" Type="http://schemas.openxmlformats.org/officeDocument/2006/relationships/package" Target="../embeddings/Feuille_Microsoft_Office_Excel3.xlsx"/><Relationship Id="rId2" Type="http://schemas.openxmlformats.org/officeDocument/2006/relationships/slideLayout" Target="../slideLayouts/slideLayout12.xml"/><Relationship Id="rId1" Type="http://schemas.openxmlformats.org/officeDocument/2006/relationships/vmlDrawing" Target="../drawings/vmlDrawing38.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Graphique_Microsoft_Office_Excel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Graphique_Microsoft_Office_Excel36.xls"/><Relationship Id="rId2" Type="http://schemas.openxmlformats.org/officeDocument/2006/relationships/slideLayout" Target="../slideLayouts/slideLayout12.xml"/><Relationship Id="rId1" Type="http://schemas.openxmlformats.org/officeDocument/2006/relationships/vmlDrawing" Target="../drawings/vmlDrawing39.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Graphique_Microsoft_Office_Excel37.xls"/><Relationship Id="rId2" Type="http://schemas.openxmlformats.org/officeDocument/2006/relationships/slideLayout" Target="../slideLayouts/slideLayout12.xml"/><Relationship Id="rId1" Type="http://schemas.openxmlformats.org/officeDocument/2006/relationships/vmlDrawing" Target="../drawings/vmlDrawing40.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Graphique_Microsoft_Office_Excel38.xls"/><Relationship Id="rId2" Type="http://schemas.openxmlformats.org/officeDocument/2006/relationships/slideLayout" Target="../slideLayouts/slideLayout12.xml"/><Relationship Id="rId1" Type="http://schemas.openxmlformats.org/officeDocument/2006/relationships/vmlDrawing" Target="../drawings/vmlDrawing41.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Graphique_Microsoft_Office_Excel39.xls"/><Relationship Id="rId2" Type="http://schemas.openxmlformats.org/officeDocument/2006/relationships/slideLayout" Target="../slideLayouts/slideLayout12.xml"/><Relationship Id="rId1" Type="http://schemas.openxmlformats.org/officeDocument/2006/relationships/vmlDrawing" Target="../drawings/vmlDrawing42.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Graphique_Microsoft_Office_Excel40.xls"/><Relationship Id="rId2" Type="http://schemas.openxmlformats.org/officeDocument/2006/relationships/slideLayout" Target="../slideLayouts/slideLayout12.xml"/><Relationship Id="rId1" Type="http://schemas.openxmlformats.org/officeDocument/2006/relationships/vmlDrawing" Target="../drawings/vmlDrawing43.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Graphique_Microsoft_Office_Excel41.xls"/><Relationship Id="rId2" Type="http://schemas.openxmlformats.org/officeDocument/2006/relationships/slideLayout" Target="../slideLayouts/slideLayout12.xml"/><Relationship Id="rId1" Type="http://schemas.openxmlformats.org/officeDocument/2006/relationships/vmlDrawing" Target="../drawings/vmlDrawing44.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Graphique_Microsoft_Office_Excel42.xls"/><Relationship Id="rId2" Type="http://schemas.openxmlformats.org/officeDocument/2006/relationships/slideLayout" Target="../slideLayouts/slideLayout12.xml"/><Relationship Id="rId1" Type="http://schemas.openxmlformats.org/officeDocument/2006/relationships/vmlDrawing" Target="../drawings/vmlDrawing45.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Graphique_Microsoft_Office_Excel2.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3" Type="http://schemas.openxmlformats.org/officeDocument/2006/relationships/oleObject" Target="../embeddings/Graphique_Microsoft_Office_Excel43.xls"/><Relationship Id="rId2" Type="http://schemas.openxmlformats.org/officeDocument/2006/relationships/slideLayout" Target="../slideLayouts/slideLayout12.xml"/><Relationship Id="rId1" Type="http://schemas.openxmlformats.org/officeDocument/2006/relationships/vmlDrawing" Target="../drawings/vmlDrawing46.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Graphique_Microsoft_Office_Excel44.xls"/><Relationship Id="rId2" Type="http://schemas.openxmlformats.org/officeDocument/2006/relationships/slideLayout" Target="../slideLayouts/slideLayout12.xml"/><Relationship Id="rId1" Type="http://schemas.openxmlformats.org/officeDocument/2006/relationships/vmlDrawing" Target="../drawings/vmlDrawing47.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Graphique_Microsoft_Office_Excel45.xls"/><Relationship Id="rId2" Type="http://schemas.openxmlformats.org/officeDocument/2006/relationships/slideLayout" Target="../slideLayouts/slideLayout12.xml"/><Relationship Id="rId1" Type="http://schemas.openxmlformats.org/officeDocument/2006/relationships/vmlDrawing" Target="../drawings/vmlDrawing48.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Graphique_Microsoft_Office_Excel46.xls"/><Relationship Id="rId2" Type="http://schemas.openxmlformats.org/officeDocument/2006/relationships/slideLayout" Target="../slideLayouts/slideLayout12.xml"/><Relationship Id="rId1" Type="http://schemas.openxmlformats.org/officeDocument/2006/relationships/vmlDrawing" Target="../drawings/vmlDrawing49.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Graphique_Microsoft_Office_Excel47.xls"/><Relationship Id="rId2" Type="http://schemas.openxmlformats.org/officeDocument/2006/relationships/slideLayout" Target="../slideLayouts/slideLayout12.xml"/><Relationship Id="rId1" Type="http://schemas.openxmlformats.org/officeDocument/2006/relationships/vmlDrawing" Target="../drawings/vmlDrawing50.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Graphique_Microsoft_Office_Excel48.xls"/><Relationship Id="rId2" Type="http://schemas.openxmlformats.org/officeDocument/2006/relationships/slideLayout" Target="../slideLayouts/slideLayout12.xml"/><Relationship Id="rId1" Type="http://schemas.openxmlformats.org/officeDocument/2006/relationships/vmlDrawing" Target="../drawings/vmlDrawing51.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Graphique_Microsoft_Office_Excel49.xls"/><Relationship Id="rId2" Type="http://schemas.openxmlformats.org/officeDocument/2006/relationships/slideLayout" Target="../slideLayouts/slideLayout12.xml"/><Relationship Id="rId1" Type="http://schemas.openxmlformats.org/officeDocument/2006/relationships/vmlDrawing" Target="../drawings/vmlDrawing52.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Graphique_Microsoft_Office_Excel50.xls"/><Relationship Id="rId2" Type="http://schemas.openxmlformats.org/officeDocument/2006/relationships/slideLayout" Target="../slideLayouts/slideLayout12.xml"/><Relationship Id="rId1" Type="http://schemas.openxmlformats.org/officeDocument/2006/relationships/vmlDrawing" Target="../drawings/vmlDrawing53.v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Graphique_Microsoft_Office_Excel51.xls"/><Relationship Id="rId2" Type="http://schemas.openxmlformats.org/officeDocument/2006/relationships/slideLayout" Target="../slideLayouts/slideLayout12.xml"/><Relationship Id="rId1" Type="http://schemas.openxmlformats.org/officeDocument/2006/relationships/vmlDrawing" Target="../drawings/vmlDrawing54.vml"/></Relationships>
</file>

<file path=ppt/slides/_rels/slide7.xml.rels><?xml version="1.0" encoding="UTF-8" standalone="yes"?>
<Relationships xmlns="http://schemas.openxmlformats.org/package/2006/relationships"><Relationship Id="rId3" Type="http://schemas.openxmlformats.org/officeDocument/2006/relationships/oleObject" Target="../embeddings/Graphique_Microsoft_Office_Excel3.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70.xml.rels><?xml version="1.0" encoding="UTF-8" standalone="yes"?>
<Relationships xmlns="http://schemas.openxmlformats.org/package/2006/relationships"><Relationship Id="rId3" Type="http://schemas.openxmlformats.org/officeDocument/2006/relationships/oleObject" Target="../embeddings/Graphique_Microsoft_Office_Excel52.xls"/><Relationship Id="rId2" Type="http://schemas.openxmlformats.org/officeDocument/2006/relationships/slideLayout" Target="../slideLayouts/slideLayout12.xml"/><Relationship Id="rId1" Type="http://schemas.openxmlformats.org/officeDocument/2006/relationships/vmlDrawing" Target="../drawings/vmlDrawing55.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Graphique_Microsoft_Office_Excel53.xls"/><Relationship Id="rId2" Type="http://schemas.openxmlformats.org/officeDocument/2006/relationships/slideLayout" Target="../slideLayouts/slideLayout12.xml"/><Relationship Id="rId1" Type="http://schemas.openxmlformats.org/officeDocument/2006/relationships/vmlDrawing" Target="../drawings/vmlDrawing56.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Graphique_Microsoft_Office_Excel54.xls"/><Relationship Id="rId2" Type="http://schemas.openxmlformats.org/officeDocument/2006/relationships/slideLayout" Target="../slideLayouts/slideLayout12.xml"/><Relationship Id="rId1" Type="http://schemas.openxmlformats.org/officeDocument/2006/relationships/vmlDrawing" Target="../drawings/vmlDrawing57.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Graphique_Microsoft_Office_Excel55.xls"/><Relationship Id="rId2" Type="http://schemas.openxmlformats.org/officeDocument/2006/relationships/slideLayout" Target="../slideLayouts/slideLayout12.xml"/><Relationship Id="rId1" Type="http://schemas.openxmlformats.org/officeDocument/2006/relationships/vmlDrawing" Target="../drawings/vmlDrawing58.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Graphique_Microsoft_Office_Excel56.xls"/><Relationship Id="rId2" Type="http://schemas.openxmlformats.org/officeDocument/2006/relationships/slideLayout" Target="../slideLayouts/slideLayout12.xml"/><Relationship Id="rId1" Type="http://schemas.openxmlformats.org/officeDocument/2006/relationships/vmlDrawing" Target="../drawings/vmlDrawing59.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Graphique_Microsoft_Office_Excel57.xls"/><Relationship Id="rId2" Type="http://schemas.openxmlformats.org/officeDocument/2006/relationships/slideLayout" Target="../slideLayouts/slideLayout12.xml"/><Relationship Id="rId1" Type="http://schemas.openxmlformats.org/officeDocument/2006/relationships/vmlDrawing" Target="../drawings/vmlDrawing60.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Graphique_Microsoft_Office_Excel58.xls"/><Relationship Id="rId2" Type="http://schemas.openxmlformats.org/officeDocument/2006/relationships/slideLayout" Target="../slideLayouts/slideLayout12.xml"/><Relationship Id="rId1" Type="http://schemas.openxmlformats.org/officeDocument/2006/relationships/vmlDrawing" Target="../drawings/vmlDrawing61.v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Graphique_Microsoft_Office_Excel59.xls"/><Relationship Id="rId2" Type="http://schemas.openxmlformats.org/officeDocument/2006/relationships/slideLayout" Target="../slideLayouts/slideLayout12.xml"/><Relationship Id="rId1" Type="http://schemas.openxmlformats.org/officeDocument/2006/relationships/vmlDrawing" Target="../drawings/vmlDrawing62.vml"/></Relationships>
</file>

<file path=ppt/slides/_rels/slide8.xml.rels><?xml version="1.0" encoding="UTF-8" standalone="yes"?>
<Relationships xmlns="http://schemas.openxmlformats.org/package/2006/relationships"><Relationship Id="rId3" Type="http://schemas.openxmlformats.org/officeDocument/2006/relationships/oleObject" Target="../embeddings/Graphique_Microsoft_Office_Excel4.xls"/><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80.xml.rels><?xml version="1.0" encoding="UTF-8" standalone="yes"?>
<Relationships xmlns="http://schemas.openxmlformats.org/package/2006/relationships"><Relationship Id="rId3" Type="http://schemas.openxmlformats.org/officeDocument/2006/relationships/oleObject" Target="../embeddings/Graphique_Microsoft_Office_Excel60.xls"/><Relationship Id="rId2" Type="http://schemas.openxmlformats.org/officeDocument/2006/relationships/slideLayout" Target="../slideLayouts/slideLayout12.xml"/><Relationship Id="rId1" Type="http://schemas.openxmlformats.org/officeDocument/2006/relationships/vmlDrawing" Target="../drawings/vmlDrawing63.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Graphique_Microsoft_Office_Excel61.xls"/><Relationship Id="rId2" Type="http://schemas.openxmlformats.org/officeDocument/2006/relationships/slideLayout" Target="../slideLayouts/slideLayout12.xml"/><Relationship Id="rId1" Type="http://schemas.openxmlformats.org/officeDocument/2006/relationships/vmlDrawing" Target="../drawings/vmlDrawing64.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Graphique_Microsoft_Office_Excel62.xls"/><Relationship Id="rId2" Type="http://schemas.openxmlformats.org/officeDocument/2006/relationships/slideLayout" Target="../slideLayouts/slideLayout12.xml"/><Relationship Id="rId1" Type="http://schemas.openxmlformats.org/officeDocument/2006/relationships/vmlDrawing" Target="../drawings/vmlDrawing65.v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package" Target="../embeddings/Feuille_Microsoft_Office_Excel4.xlsx"/><Relationship Id="rId2" Type="http://schemas.openxmlformats.org/officeDocument/2006/relationships/slideLayout" Target="../slideLayouts/slideLayout12.xml"/><Relationship Id="rId1" Type="http://schemas.openxmlformats.org/officeDocument/2006/relationships/vmlDrawing" Target="../drawings/vmlDrawing66.vml"/></Relationships>
</file>

<file path=ppt/slides/_rels/slide88.xml.rels><?xml version="1.0" encoding="UTF-8" standalone="yes"?>
<Relationships xmlns="http://schemas.openxmlformats.org/package/2006/relationships"><Relationship Id="rId3" Type="http://schemas.openxmlformats.org/officeDocument/2006/relationships/package" Target="../embeddings/Feuille_Microsoft_Office_Excel5.xlsx"/><Relationship Id="rId2" Type="http://schemas.openxmlformats.org/officeDocument/2006/relationships/slideLayout" Target="../slideLayouts/slideLayout12.xml"/><Relationship Id="rId1" Type="http://schemas.openxmlformats.org/officeDocument/2006/relationships/vmlDrawing" Target="../drawings/vmlDrawing67.v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package" Target="../embeddings/Feuille_Microsoft_Office_Excel6.xlsx"/><Relationship Id="rId2" Type="http://schemas.openxmlformats.org/officeDocument/2006/relationships/slideLayout" Target="../slideLayouts/slideLayout12.xml"/><Relationship Id="rId1" Type="http://schemas.openxmlformats.org/officeDocument/2006/relationships/vmlDrawing" Target="../drawings/vmlDrawing68.vml"/></Relationships>
</file>

<file path=ppt/slides/_rels/slide91.xml.rels><?xml version="1.0" encoding="UTF-8" standalone="yes"?>
<Relationships xmlns="http://schemas.openxmlformats.org/package/2006/relationships"><Relationship Id="rId3" Type="http://schemas.openxmlformats.org/officeDocument/2006/relationships/package" Target="../embeddings/Feuille_Microsoft_Office_Excel7.xlsx"/><Relationship Id="rId2" Type="http://schemas.openxmlformats.org/officeDocument/2006/relationships/slideLayout" Target="../slideLayouts/slideLayout12.xml"/><Relationship Id="rId1" Type="http://schemas.openxmlformats.org/officeDocument/2006/relationships/vmlDrawing" Target="../drawings/vmlDrawing69.vml"/></Relationships>
</file>

<file path=ppt/slides/_rels/slide92.xml.rels><?xml version="1.0" encoding="UTF-8" standalone="yes"?>
<Relationships xmlns="http://schemas.openxmlformats.org/package/2006/relationships"><Relationship Id="rId3" Type="http://schemas.openxmlformats.org/officeDocument/2006/relationships/package" Target="../embeddings/Feuille_Microsoft_Office_Excel8.xlsx"/><Relationship Id="rId2" Type="http://schemas.openxmlformats.org/officeDocument/2006/relationships/slideLayout" Target="../slideLayouts/slideLayout12.xml"/><Relationship Id="rId1" Type="http://schemas.openxmlformats.org/officeDocument/2006/relationships/vmlDrawing" Target="../drawings/vmlDrawing70.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idx="4294967295"/>
          </p:nvPr>
        </p:nvSpPr>
        <p:spPr>
          <a:xfrm>
            <a:off x="2555875" y="1052513"/>
            <a:ext cx="3960813" cy="2159000"/>
          </a:xfrm>
        </p:spPr>
        <p:txBody>
          <a:bodyPr/>
          <a:lstStyle/>
          <a:p>
            <a:pPr eaLnBrk="1" hangingPunct="1"/>
            <a:r>
              <a:rPr lang="fr-FR" smtClean="0"/>
              <a:t>Sondage auprès des jeunes Marocains résidant en Europe </a:t>
            </a:r>
            <a:br>
              <a:rPr lang="fr-FR" smtClean="0"/>
            </a:br>
            <a:r>
              <a:rPr lang="fr-FR" sz="1800" smtClean="0"/>
              <a:t>(</a:t>
            </a:r>
            <a:r>
              <a:rPr lang="fr-FR" sz="1600" smtClean="0"/>
              <a:t>France, Espagne, Italie, </a:t>
            </a:r>
            <a:br>
              <a:rPr lang="fr-FR" sz="1600" smtClean="0"/>
            </a:br>
            <a:r>
              <a:rPr lang="fr-FR" sz="1600" smtClean="0"/>
              <a:t>Belgique, Pays-Bas et Allemagne</a:t>
            </a:r>
            <a:r>
              <a:rPr lang="fr-FR" sz="1800" smtClean="0"/>
              <a:t>)</a:t>
            </a:r>
          </a:p>
        </p:txBody>
      </p:sp>
      <p:sp>
        <p:nvSpPr>
          <p:cNvPr id="75779" name="Text Box 7"/>
          <p:cNvSpPr txBox="1">
            <a:spLocks noChangeArrowheads="1"/>
          </p:cNvSpPr>
          <p:nvPr/>
        </p:nvSpPr>
        <p:spPr bwMode="auto">
          <a:xfrm>
            <a:off x="5651500" y="3933825"/>
            <a:ext cx="1173163" cy="274638"/>
          </a:xfrm>
          <a:prstGeom prst="rect">
            <a:avLst/>
          </a:prstGeom>
          <a:noFill/>
          <a:ln w="9525">
            <a:noFill/>
            <a:miter lim="800000"/>
            <a:headEnd/>
            <a:tailEnd/>
          </a:ln>
        </p:spPr>
        <p:txBody>
          <a:bodyPr>
            <a:spAutoFit/>
          </a:bodyPr>
          <a:lstStyle/>
          <a:p>
            <a:pPr algn="ctr"/>
            <a:r>
              <a:rPr lang="fr-FR" sz="1200"/>
              <a:t>Juin 2010</a:t>
            </a:r>
          </a:p>
        </p:txBody>
      </p:sp>
      <p:sp>
        <p:nvSpPr>
          <p:cNvPr id="75780" name="Text Box 13"/>
          <p:cNvSpPr txBox="1">
            <a:spLocks noChangeArrowheads="1"/>
          </p:cNvSpPr>
          <p:nvPr/>
        </p:nvSpPr>
        <p:spPr bwMode="auto">
          <a:xfrm>
            <a:off x="6516688" y="4743450"/>
            <a:ext cx="792162" cy="400050"/>
          </a:xfrm>
          <a:prstGeom prst="rect">
            <a:avLst/>
          </a:prstGeom>
          <a:noFill/>
          <a:ln w="9525">
            <a:noFill/>
            <a:miter lim="800000"/>
            <a:headEnd/>
            <a:tailEnd/>
          </a:ln>
        </p:spPr>
        <p:txBody>
          <a:bodyPr>
            <a:spAutoFit/>
          </a:bodyPr>
          <a:lstStyle/>
          <a:p>
            <a:pPr algn="ctr"/>
            <a:r>
              <a:rPr lang="fr-FR" sz="1000" b="1"/>
              <a:t>Réf. :</a:t>
            </a:r>
          </a:p>
          <a:p>
            <a:pPr algn="ctr"/>
            <a:r>
              <a:rPr lang="fr-FR" sz="1000" b="1"/>
              <a:t>TL251</a:t>
            </a:r>
          </a:p>
        </p:txBody>
      </p:sp>
      <p:pic>
        <p:nvPicPr>
          <p:cNvPr id="75781" name="Picture 8" descr="logo-BVA-RVB"/>
          <p:cNvPicPr>
            <a:picLocks noChangeAspect="1" noChangeArrowheads="1"/>
          </p:cNvPicPr>
          <p:nvPr/>
        </p:nvPicPr>
        <p:blipFill>
          <a:blip r:embed="rId3" cstate="print"/>
          <a:srcRect/>
          <a:stretch>
            <a:fillRect/>
          </a:stretch>
        </p:blipFill>
        <p:spPr bwMode="auto">
          <a:xfrm>
            <a:off x="323850" y="6092825"/>
            <a:ext cx="549275" cy="577850"/>
          </a:xfrm>
          <a:prstGeom prst="rect">
            <a:avLst/>
          </a:prstGeom>
          <a:noFill/>
          <a:ln w="9525">
            <a:noFill/>
            <a:miter lim="800000"/>
            <a:headEnd/>
            <a:tailEnd/>
          </a:ln>
        </p:spPr>
      </p:pic>
      <p:sp>
        <p:nvSpPr>
          <p:cNvPr id="9" name="Rectangle 8"/>
          <p:cNvSpPr>
            <a:spLocks noChangeArrowheads="1"/>
          </p:cNvSpPr>
          <p:nvPr/>
        </p:nvSpPr>
        <p:spPr bwMode="auto">
          <a:xfrm>
            <a:off x="928688" y="6072188"/>
            <a:ext cx="5000625" cy="642937"/>
          </a:xfrm>
          <a:prstGeom prst="rect">
            <a:avLst/>
          </a:prstGeom>
          <a:noFill/>
          <a:ln w="9525">
            <a:noFill/>
            <a:miter lim="800000"/>
            <a:headEnd/>
            <a:tailEnd/>
          </a:ln>
        </p:spPr>
        <p:txBody>
          <a:bodyPr/>
          <a:lstStyle/>
          <a:p>
            <a:pPr>
              <a:defRPr/>
            </a:pPr>
            <a:r>
              <a:rPr lang="fr-FR" sz="1000" dirty="0">
                <a:latin typeface="+mn-lt"/>
              </a:rPr>
              <a:t>Contact BVA :</a:t>
            </a:r>
          </a:p>
          <a:p>
            <a:pPr>
              <a:defRPr/>
            </a:pPr>
            <a:r>
              <a:rPr lang="fr-FR" sz="1000" dirty="0">
                <a:latin typeface="+mn-lt"/>
              </a:rPr>
              <a:t>Gael SLIMAN, Directeur de BVA Opinion</a:t>
            </a:r>
          </a:p>
          <a:p>
            <a:pPr>
              <a:defRPr/>
            </a:pPr>
            <a:r>
              <a:rPr lang="fr-FR" sz="1000" dirty="0">
                <a:latin typeface="+mn-lt"/>
              </a:rPr>
              <a:t>Elodie JOUANNIC, Chargée d’études sénior</a:t>
            </a:r>
          </a:p>
          <a:p>
            <a:pPr>
              <a:defRPr/>
            </a:pPr>
            <a:r>
              <a:rPr lang="fr-FR" sz="1000" dirty="0">
                <a:latin typeface="+mn-lt"/>
              </a:rPr>
              <a:t>01 71 16 88 74</a:t>
            </a:r>
          </a:p>
        </p:txBody>
      </p:sp>
      <p:pic>
        <p:nvPicPr>
          <p:cNvPr id="75783" name="Image 9" descr="CCME_logo.bmp"/>
          <p:cNvPicPr>
            <a:picLocks noChangeAspect="1"/>
          </p:cNvPicPr>
          <p:nvPr/>
        </p:nvPicPr>
        <p:blipFill>
          <a:blip r:embed="rId4" cstate="print"/>
          <a:srcRect/>
          <a:stretch>
            <a:fillRect/>
          </a:stretch>
        </p:blipFill>
        <p:spPr bwMode="auto">
          <a:xfrm>
            <a:off x="7500938" y="6161088"/>
            <a:ext cx="785812" cy="474662"/>
          </a:xfrm>
          <a:prstGeom prst="rect">
            <a:avLst/>
          </a:prstGeom>
          <a:noFill/>
          <a:ln w="9525">
            <a:noFill/>
            <a:miter lim="800000"/>
            <a:headEnd/>
            <a:tailEnd/>
          </a:ln>
        </p:spPr>
      </p:pic>
      <p:pic>
        <p:nvPicPr>
          <p:cNvPr id="75784" name="Picture 1"/>
          <p:cNvPicPr>
            <a:picLocks noChangeAspect="1" noChangeArrowheads="1"/>
          </p:cNvPicPr>
          <p:nvPr/>
        </p:nvPicPr>
        <p:blipFill>
          <a:blip r:embed="rId5" cstate="print"/>
          <a:srcRect/>
          <a:stretch>
            <a:fillRect/>
          </a:stretch>
        </p:blipFill>
        <p:spPr bwMode="auto">
          <a:xfrm>
            <a:off x="8358188" y="6072188"/>
            <a:ext cx="495300"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nvGraphicFramePr>
        <p:xfrm>
          <a:off x="6524625" y="1857375"/>
          <a:ext cx="2405058" cy="3440440"/>
        </p:xfrm>
        <a:graphic>
          <a:graphicData uri="http://schemas.openxmlformats.org/drawingml/2006/table">
            <a:tbl>
              <a:tblPr firstRow="1" bandRow="1">
                <a:tableStyleId>{5C22544A-7EE6-4342-B048-85BDC9FD1C3A}</a:tableStyleId>
              </a:tblPr>
              <a:tblGrid>
                <a:gridCol w="801686"/>
                <a:gridCol w="801686"/>
                <a:gridCol w="801686"/>
              </a:tblGrid>
              <a:tr h="430055">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0055">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0055">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0055">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0055">
                <a:tc>
                  <a:txBody>
                    <a:bodyPr/>
                    <a:lstStyle/>
                    <a:p>
                      <a:pPr algn="ctr"/>
                      <a:r>
                        <a:rPr lang="fr-FR" sz="1050" b="1" dirty="0" smtClean="0">
                          <a:solidFill>
                            <a:schemeClr val="accent1"/>
                          </a:solidFill>
                        </a:rPr>
                        <a:t>77%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0055">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0055">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0055">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148" name="Titre 1"/>
          <p:cNvSpPr>
            <a:spLocks noGrp="1"/>
          </p:cNvSpPr>
          <p:nvPr>
            <p:ph type="title"/>
          </p:nvPr>
        </p:nvSpPr>
        <p:spPr/>
        <p:txBody>
          <a:bodyPr/>
          <a:lstStyle/>
          <a:p>
            <a:pPr eaLnBrk="1" hangingPunct="1"/>
            <a:r>
              <a:rPr lang="fr-FR" smtClean="0"/>
              <a:t>Importance de l’opinion de la famille dans le choix du conjoint</a:t>
            </a:r>
          </a:p>
        </p:txBody>
      </p:sp>
      <p:sp>
        <p:nvSpPr>
          <p:cNvPr id="5149" name="Espace réservé du texte 2"/>
          <p:cNvSpPr>
            <a:spLocks noGrp="1"/>
          </p:cNvSpPr>
          <p:nvPr>
            <p:ph type="body" sz="half" idx="1"/>
          </p:nvPr>
        </p:nvSpPr>
        <p:spPr>
          <a:xfrm>
            <a:off x="468313" y="500063"/>
            <a:ext cx="7532687" cy="2695575"/>
          </a:xfrm>
        </p:spPr>
        <p:txBody>
          <a:bodyPr/>
          <a:lstStyle/>
          <a:p>
            <a:pPr eaLnBrk="1" hangingPunct="1"/>
            <a:r>
              <a:rPr lang="fr-FR" smtClean="0"/>
              <a:t>Q1. L’opinion de votre famille dans le choix de votre conjoint est-elle indispensable, souhaitable ou sans importance ?</a:t>
            </a:r>
            <a:endParaRPr lang="fr-FR" sz="1200" i="1" smtClean="0"/>
          </a:p>
        </p:txBody>
      </p:sp>
      <p:graphicFrame>
        <p:nvGraphicFramePr>
          <p:cNvPr id="5122" name="Espace réservé du contenu 4"/>
          <p:cNvGraphicFramePr>
            <a:graphicFrameLocks noGrp="1"/>
          </p:cNvGraphicFramePr>
          <p:nvPr>
            <p:ph sz="half" idx="2"/>
          </p:nvPr>
        </p:nvGraphicFramePr>
        <p:xfrm>
          <a:off x="428625" y="1714500"/>
          <a:ext cx="7751763" cy="4594225"/>
        </p:xfrm>
        <a:graphic>
          <a:graphicData uri="http://schemas.openxmlformats.org/presentationml/2006/ole">
            <p:oleObj spid="_x0000_s5122" r:id="rId3" imgW="7754784" imgH="4596782" progId="Excel.Chart.8">
              <p:embed/>
            </p:oleObj>
          </a:graphicData>
        </a:graphic>
      </p:graphicFrame>
      <p:graphicFrame>
        <p:nvGraphicFramePr>
          <p:cNvPr id="10" name="Tableau 9"/>
          <p:cNvGraphicFramePr>
            <a:graphicFrameLocks noGrp="1"/>
          </p:cNvGraphicFramePr>
          <p:nvPr/>
        </p:nvGraphicFramePr>
        <p:xfrm>
          <a:off x="6500813" y="1211263"/>
          <a:ext cx="2476497" cy="646674"/>
        </p:xfrm>
        <a:graphic>
          <a:graphicData uri="http://schemas.openxmlformats.org/drawingml/2006/table">
            <a:tbl>
              <a:tblPr firstRow="1" bandRow="1">
                <a:tableStyleId>{5C22544A-7EE6-4342-B048-85BDC9FD1C3A}</a:tableStyleId>
              </a:tblPr>
              <a:tblGrid>
                <a:gridCol w="825499"/>
                <a:gridCol w="825499"/>
                <a:gridCol w="825499"/>
              </a:tblGrid>
              <a:tr h="153430">
                <a:tc gridSpan="3">
                  <a:txBody>
                    <a:bodyPr/>
                    <a:lstStyle/>
                    <a:p>
                      <a:pPr algn="ctr"/>
                      <a:r>
                        <a:rPr lang="fr-FR" sz="900" b="1" i="1" dirty="0" smtClean="0">
                          <a:solidFill>
                            <a:srgbClr val="0070C0"/>
                          </a:solidFill>
                        </a:rPr>
                        <a:t>ST IMPORTANTE</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8074">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155" name="ZoneTexte 6"/>
          <p:cNvSpPr txBox="1">
            <a:spLocks noChangeArrowheads="1"/>
          </p:cNvSpPr>
          <p:nvPr/>
        </p:nvSpPr>
        <p:spPr bwMode="auto">
          <a:xfrm>
            <a:off x="664368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re 1"/>
          <p:cNvSpPr>
            <a:spLocks noGrp="1"/>
          </p:cNvSpPr>
          <p:nvPr>
            <p:ph type="title"/>
          </p:nvPr>
        </p:nvSpPr>
        <p:spPr/>
        <p:txBody>
          <a:bodyPr/>
          <a:lstStyle/>
          <a:p>
            <a:pPr eaLnBrk="1" hangingPunct="1"/>
            <a:r>
              <a:rPr lang="fr-FR" smtClean="0"/>
              <a:t>Relations avec les parents : Ensemble</a:t>
            </a:r>
          </a:p>
        </p:txBody>
      </p:sp>
      <p:sp>
        <p:nvSpPr>
          <p:cNvPr id="6148" name="Espace réservé du texte 2"/>
          <p:cNvSpPr>
            <a:spLocks noGrp="1"/>
          </p:cNvSpPr>
          <p:nvPr>
            <p:ph type="body" sz="half" idx="1"/>
          </p:nvPr>
        </p:nvSpPr>
        <p:spPr>
          <a:xfrm>
            <a:off x="468313" y="620713"/>
            <a:ext cx="6961187" cy="1022350"/>
          </a:xfrm>
        </p:spPr>
        <p:txBody>
          <a:bodyPr/>
          <a:lstStyle/>
          <a:p>
            <a:pPr algn="just" eaLnBrk="1" hangingPunct="1"/>
            <a:r>
              <a:rPr lang="fr-FR" smtClean="0"/>
              <a:t>Q5. Jusqu’à vos 18 ans, vous est-il arrivé de vous disputer avec vos parents sur les sujets suivants ?</a:t>
            </a:r>
            <a:endParaRPr lang="fr-FR" sz="1200" i="1" smtClean="0"/>
          </a:p>
        </p:txBody>
      </p:sp>
      <p:graphicFrame>
        <p:nvGraphicFramePr>
          <p:cNvPr id="6146" name="Espace réservé du contenu 4"/>
          <p:cNvGraphicFramePr>
            <a:graphicFrameLocks noGrp="1"/>
          </p:cNvGraphicFramePr>
          <p:nvPr>
            <p:ph sz="half" idx="2"/>
          </p:nvPr>
        </p:nvGraphicFramePr>
        <p:xfrm>
          <a:off x="0" y="1357313"/>
          <a:ext cx="6929438" cy="4857750"/>
        </p:xfrm>
        <a:graphic>
          <a:graphicData uri="http://schemas.openxmlformats.org/presentationml/2006/ole">
            <p:oleObj spid="_x0000_s6146" r:id="rId3" imgW="6931753" imgH="4858933" progId="Excel.Chart.8">
              <p:embed/>
            </p:oleObj>
          </a:graphicData>
        </a:graphic>
      </p:graphicFrame>
      <p:sp>
        <p:nvSpPr>
          <p:cNvPr id="6149" name="Ellipse 10"/>
          <p:cNvSpPr>
            <a:spLocks noChangeArrowheads="1"/>
          </p:cNvSpPr>
          <p:nvPr/>
        </p:nvSpPr>
        <p:spPr bwMode="auto">
          <a:xfrm>
            <a:off x="7510463" y="1901825"/>
            <a:ext cx="428625" cy="214313"/>
          </a:xfrm>
          <a:prstGeom prst="ellipse">
            <a:avLst/>
          </a:prstGeom>
          <a:noFill/>
          <a:ln w="9525" algn="ctr">
            <a:solidFill>
              <a:srgbClr val="009900"/>
            </a:solidFill>
            <a:round/>
            <a:headEnd/>
            <a:tailEnd/>
          </a:ln>
        </p:spPr>
        <p:txBody>
          <a:bodyPr/>
          <a:lstStyle/>
          <a:p>
            <a:pPr algn="ctr"/>
            <a:endParaRPr lang="fr-FR"/>
          </a:p>
        </p:txBody>
      </p:sp>
      <p:graphicFrame>
        <p:nvGraphicFramePr>
          <p:cNvPr id="13" name="Tableau 12"/>
          <p:cNvGraphicFramePr>
            <a:graphicFrameLocks noGrp="1"/>
          </p:cNvGraphicFramePr>
          <p:nvPr/>
        </p:nvGraphicFramePr>
        <p:xfrm>
          <a:off x="6500813" y="1714500"/>
          <a:ext cx="2476497" cy="3571902"/>
        </p:xfrm>
        <a:graphic>
          <a:graphicData uri="http://schemas.openxmlformats.org/drawingml/2006/table">
            <a:tbl>
              <a:tblPr firstRow="1" bandRow="1">
                <a:tableStyleId>{5C22544A-7EE6-4342-B048-85BDC9FD1C3A}</a:tableStyleId>
              </a:tblPr>
              <a:tblGrid>
                <a:gridCol w="825499"/>
                <a:gridCol w="825499"/>
                <a:gridCol w="825499"/>
              </a:tblGrid>
              <a:tr h="595317">
                <a:tc>
                  <a:txBody>
                    <a:bodyPr/>
                    <a:lstStyle/>
                    <a:p>
                      <a:pPr algn="ctr"/>
                      <a:r>
                        <a:rPr lang="fr-FR" sz="1050" b="1" dirty="0" smtClean="0">
                          <a:solidFill>
                            <a:schemeClr val="accent1"/>
                          </a:solidFill>
                        </a:rPr>
                        <a:t>55%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5317">
                <a:tc>
                  <a:txBody>
                    <a:bodyPr/>
                    <a:lstStyle/>
                    <a:p>
                      <a:pPr algn="ctr"/>
                      <a:r>
                        <a:rPr lang="fr-FR" sz="1050" b="1" dirty="0" smtClean="0">
                          <a:solidFill>
                            <a:schemeClr val="accent1"/>
                          </a:solidFill>
                        </a:rPr>
                        <a:t>54%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5317">
                <a:tc>
                  <a:txBody>
                    <a:bodyPr/>
                    <a:lstStyle/>
                    <a:p>
                      <a:pPr algn="ctr"/>
                      <a:r>
                        <a:rPr lang="fr-FR" sz="1050" b="1" dirty="0" smtClean="0">
                          <a:solidFill>
                            <a:schemeClr val="accent1"/>
                          </a:solidFill>
                        </a:rPr>
                        <a:t>53%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5317">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5317">
                <a:tc>
                  <a:txBody>
                    <a:bodyPr/>
                    <a:lstStyle/>
                    <a:p>
                      <a:pPr algn="ctr"/>
                      <a:r>
                        <a:rPr lang="fr-FR" sz="1050" b="1" dirty="0" smtClean="0">
                          <a:solidFill>
                            <a:schemeClr val="accent1"/>
                          </a:solidFill>
                        </a:rPr>
                        <a:t>47%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5317">
                <a:tc>
                  <a:txBody>
                    <a:bodyPr/>
                    <a:lstStyle/>
                    <a:p>
                      <a:pPr algn="ctr"/>
                      <a:r>
                        <a:rPr lang="fr-FR" sz="1050" b="1" dirty="0" smtClean="0">
                          <a:solidFill>
                            <a:schemeClr val="accent1"/>
                          </a:solidFill>
                        </a:rPr>
                        <a:t>31%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5" name="Tableau 14"/>
          <p:cNvGraphicFramePr>
            <a:graphicFrameLocks noGrp="1"/>
          </p:cNvGraphicFramePr>
          <p:nvPr/>
        </p:nvGraphicFramePr>
        <p:xfrm>
          <a:off x="6500813" y="1146175"/>
          <a:ext cx="2476497" cy="640080"/>
        </p:xfrm>
        <a:graphic>
          <a:graphicData uri="http://schemas.openxmlformats.org/drawingml/2006/table">
            <a:tbl>
              <a:tblPr firstRow="1" bandRow="1">
                <a:tableStyleId>{5C22544A-7EE6-4342-B048-85BDC9FD1C3A}</a:tableStyleId>
              </a:tblPr>
              <a:tblGrid>
                <a:gridCol w="825499"/>
                <a:gridCol w="825499"/>
                <a:gridCol w="825499"/>
              </a:tblGrid>
              <a:tr h="0">
                <a:tc gridSpan="3">
                  <a:txBody>
                    <a:bodyPr/>
                    <a:lstStyle/>
                    <a:p>
                      <a:pPr algn="ctr"/>
                      <a:r>
                        <a:rPr lang="fr-FR" sz="900" b="1" i="1" dirty="0" smtClean="0">
                          <a:solidFill>
                            <a:srgbClr val="0070C0"/>
                          </a:solidFill>
                        </a:rPr>
                        <a:t>ST 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56">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174" name="Ellipse 8"/>
          <p:cNvSpPr>
            <a:spLocks noChangeArrowheads="1"/>
          </p:cNvSpPr>
          <p:nvPr/>
        </p:nvSpPr>
        <p:spPr bwMode="auto">
          <a:xfrm>
            <a:off x="7510463" y="3081338"/>
            <a:ext cx="428625" cy="214312"/>
          </a:xfrm>
          <a:prstGeom prst="ellipse">
            <a:avLst/>
          </a:prstGeom>
          <a:noFill/>
          <a:ln w="9525" algn="ctr">
            <a:solidFill>
              <a:srgbClr val="009900"/>
            </a:solidFill>
            <a:round/>
            <a:headEnd/>
            <a:tailEnd/>
          </a:ln>
        </p:spPr>
        <p:txBody>
          <a:bodyPr/>
          <a:lstStyle/>
          <a:p>
            <a:pPr algn="ctr"/>
            <a:endParaRPr lang="fr-FR"/>
          </a:p>
        </p:txBody>
      </p:sp>
      <p:sp>
        <p:nvSpPr>
          <p:cNvPr id="6175" name="Ellipse 9"/>
          <p:cNvSpPr>
            <a:spLocks noChangeArrowheads="1"/>
          </p:cNvSpPr>
          <p:nvPr/>
        </p:nvSpPr>
        <p:spPr bwMode="auto">
          <a:xfrm>
            <a:off x="7510463" y="3687763"/>
            <a:ext cx="428625" cy="214312"/>
          </a:xfrm>
          <a:prstGeom prst="ellipse">
            <a:avLst/>
          </a:prstGeom>
          <a:noFill/>
          <a:ln w="9525" algn="ctr">
            <a:solidFill>
              <a:srgbClr val="009900"/>
            </a:solidFill>
            <a:round/>
            <a:headEnd/>
            <a:tailEnd/>
          </a:ln>
        </p:spPr>
        <p:txBody>
          <a:bodyPr/>
          <a:lstStyle/>
          <a:p>
            <a:pPr algn="ctr"/>
            <a:endParaRPr lang="fr-FR"/>
          </a:p>
        </p:txBody>
      </p:sp>
      <p:sp>
        <p:nvSpPr>
          <p:cNvPr id="6176" name="Ellipse 11"/>
          <p:cNvSpPr>
            <a:spLocks noChangeArrowheads="1"/>
          </p:cNvSpPr>
          <p:nvPr/>
        </p:nvSpPr>
        <p:spPr bwMode="auto">
          <a:xfrm>
            <a:off x="7510463" y="4276725"/>
            <a:ext cx="428625" cy="214313"/>
          </a:xfrm>
          <a:prstGeom prst="ellipse">
            <a:avLst/>
          </a:prstGeom>
          <a:noFill/>
          <a:ln w="9525" algn="ctr">
            <a:solidFill>
              <a:srgbClr val="009900"/>
            </a:solidFill>
            <a:round/>
            <a:headEnd/>
            <a:tailEnd/>
          </a:ln>
        </p:spPr>
        <p:txBody>
          <a:bodyPr/>
          <a:lstStyle/>
          <a:p>
            <a:pPr algn="ctr"/>
            <a:endParaRPr lang="fr-FR"/>
          </a:p>
        </p:txBody>
      </p:sp>
      <p:sp>
        <p:nvSpPr>
          <p:cNvPr id="6177" name="Ellipse 13"/>
          <p:cNvSpPr>
            <a:spLocks noChangeArrowheads="1"/>
          </p:cNvSpPr>
          <p:nvPr/>
        </p:nvSpPr>
        <p:spPr bwMode="auto">
          <a:xfrm>
            <a:off x="7510463" y="4884738"/>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re 1"/>
          <p:cNvSpPr>
            <a:spLocks noGrp="1"/>
          </p:cNvSpPr>
          <p:nvPr>
            <p:ph type="title"/>
          </p:nvPr>
        </p:nvSpPr>
        <p:spPr>
          <a:xfrm>
            <a:off x="457200" y="0"/>
            <a:ext cx="8229600" cy="503238"/>
          </a:xfrm>
        </p:spPr>
        <p:txBody>
          <a:bodyPr/>
          <a:lstStyle/>
          <a:p>
            <a:pPr eaLnBrk="1" hangingPunct="1"/>
            <a:r>
              <a:rPr lang="fr-FR" smtClean="0"/>
              <a:t>Relations avec les parents : Détail</a:t>
            </a:r>
          </a:p>
        </p:txBody>
      </p:sp>
      <p:graphicFrame>
        <p:nvGraphicFramePr>
          <p:cNvPr id="7170" name="Espace réservé du contenu 4"/>
          <p:cNvGraphicFramePr>
            <a:graphicFrameLocks noGrp="1"/>
          </p:cNvGraphicFramePr>
          <p:nvPr>
            <p:ph sz="half" idx="2"/>
          </p:nvPr>
        </p:nvGraphicFramePr>
        <p:xfrm>
          <a:off x="428625" y="1143000"/>
          <a:ext cx="7751763" cy="5094288"/>
        </p:xfrm>
        <a:graphic>
          <a:graphicData uri="http://schemas.openxmlformats.org/presentationml/2006/ole">
            <p:oleObj spid="_x0000_s7170" r:id="rId4" imgW="7754784" imgH="5096698" progId="Excel.Chart.8">
              <p:embed/>
            </p:oleObj>
          </a:graphicData>
        </a:graphic>
      </p:graphicFrame>
      <p:sp>
        <p:nvSpPr>
          <p:cNvPr id="7172" name="ZoneTexte 5"/>
          <p:cNvSpPr txBox="1">
            <a:spLocks noChangeArrowheads="1"/>
          </p:cNvSpPr>
          <p:nvPr/>
        </p:nvSpPr>
        <p:spPr bwMode="auto">
          <a:xfrm>
            <a:off x="71438" y="1071563"/>
            <a:ext cx="1246187" cy="276225"/>
          </a:xfrm>
          <a:prstGeom prst="rect">
            <a:avLst/>
          </a:prstGeom>
          <a:noFill/>
          <a:ln w="9525">
            <a:noFill/>
            <a:miter lim="800000"/>
            <a:headEnd/>
            <a:tailEnd/>
          </a:ln>
        </p:spPr>
        <p:txBody>
          <a:bodyPr wrap="none">
            <a:spAutoFit/>
          </a:bodyPr>
          <a:lstStyle/>
          <a:p>
            <a:r>
              <a:rPr lang="fr-FR" sz="1200" b="1" i="1">
                <a:solidFill>
                  <a:srgbClr val="C00000"/>
                </a:solidFill>
              </a:rPr>
              <a:t>Votre scolarité</a:t>
            </a:r>
          </a:p>
        </p:txBody>
      </p:sp>
      <p:sp>
        <p:nvSpPr>
          <p:cNvPr id="7173" name="ZoneTexte 6"/>
          <p:cNvSpPr txBox="1">
            <a:spLocks noChangeArrowheads="1"/>
          </p:cNvSpPr>
          <p:nvPr/>
        </p:nvSpPr>
        <p:spPr bwMode="auto">
          <a:xfrm>
            <a:off x="71438" y="3549650"/>
            <a:ext cx="1855787" cy="277813"/>
          </a:xfrm>
          <a:prstGeom prst="rect">
            <a:avLst/>
          </a:prstGeom>
          <a:noFill/>
          <a:ln w="9525">
            <a:noFill/>
            <a:miter lim="800000"/>
            <a:headEnd/>
            <a:tailEnd/>
          </a:ln>
        </p:spPr>
        <p:txBody>
          <a:bodyPr wrap="none">
            <a:spAutoFit/>
          </a:bodyPr>
          <a:lstStyle/>
          <a:p>
            <a:r>
              <a:rPr lang="fr-FR" sz="1200" b="1" i="1">
                <a:solidFill>
                  <a:srgbClr val="C00000"/>
                </a:solidFill>
              </a:rPr>
              <a:t>Vos sorties, vos loisirs</a:t>
            </a:r>
          </a:p>
        </p:txBody>
      </p:sp>
      <p:sp>
        <p:nvSpPr>
          <p:cNvPr id="7174" name="ZoneTexte 7"/>
          <p:cNvSpPr txBox="1">
            <a:spLocks noChangeArrowheads="1"/>
          </p:cNvSpPr>
          <p:nvPr/>
        </p:nvSpPr>
        <p:spPr bwMode="auto">
          <a:xfrm>
            <a:off x="4068763" y="1198563"/>
            <a:ext cx="1006475" cy="230187"/>
          </a:xfrm>
          <a:prstGeom prst="rect">
            <a:avLst/>
          </a:prstGeom>
          <a:noFill/>
          <a:ln w="9525">
            <a:noFill/>
            <a:miter lim="800000"/>
            <a:headEnd/>
            <a:tailEnd/>
          </a:ln>
        </p:spPr>
        <p:txBody>
          <a:bodyPr wrap="none">
            <a:spAutoFit/>
          </a:bodyPr>
          <a:lstStyle/>
          <a:p>
            <a:pPr algn="ctr"/>
            <a:r>
              <a:rPr lang="fr-FR" sz="900" b="1" i="1"/>
              <a:t>Résultats en %</a:t>
            </a:r>
          </a:p>
        </p:txBody>
      </p:sp>
      <p:sp>
        <p:nvSpPr>
          <p:cNvPr id="7175" name="Espace réservé du texte 2"/>
          <p:cNvSpPr>
            <a:spLocks noGrp="1"/>
          </p:cNvSpPr>
          <p:nvPr>
            <p:ph type="body" sz="half" idx="1"/>
          </p:nvPr>
        </p:nvSpPr>
        <p:spPr>
          <a:xfrm>
            <a:off x="468313" y="396875"/>
            <a:ext cx="7104062" cy="674688"/>
          </a:xfrm>
        </p:spPr>
        <p:txBody>
          <a:bodyPr/>
          <a:lstStyle/>
          <a:p>
            <a:pPr algn="just" eaLnBrk="1" hangingPunct="1"/>
            <a:r>
              <a:rPr lang="fr-FR" smtClean="0"/>
              <a:t>Q5. Jusqu’à vos 18 ans, vous est-il arrivé de vous disputer avec vos parents sur les sujets suivants ?</a:t>
            </a:r>
            <a:endParaRPr lang="fr-FR" sz="1200" i="1" smtClean="0"/>
          </a:p>
        </p:txBody>
      </p:sp>
      <p:sp>
        <p:nvSpPr>
          <p:cNvPr id="7176" name="Ellipse 12"/>
          <p:cNvSpPr>
            <a:spLocks noChangeArrowheads="1"/>
          </p:cNvSpPr>
          <p:nvPr/>
        </p:nvSpPr>
        <p:spPr bwMode="auto">
          <a:xfrm>
            <a:off x="7634288" y="1366838"/>
            <a:ext cx="428625" cy="214312"/>
          </a:xfrm>
          <a:prstGeom prst="ellipse">
            <a:avLst/>
          </a:prstGeom>
          <a:noFill/>
          <a:ln w="9525" algn="ctr">
            <a:solidFill>
              <a:srgbClr val="009900"/>
            </a:solidFill>
            <a:round/>
            <a:headEnd/>
            <a:tailEnd/>
          </a:ln>
        </p:spPr>
        <p:txBody>
          <a:bodyPr/>
          <a:lstStyle/>
          <a:p>
            <a:pPr algn="ctr"/>
            <a:endParaRPr lang="fr-FR"/>
          </a:p>
        </p:txBody>
      </p:sp>
      <p:graphicFrame>
        <p:nvGraphicFramePr>
          <p:cNvPr id="22" name="Tableau 21"/>
          <p:cNvGraphicFramePr>
            <a:graphicFrameLocks noGrp="1"/>
          </p:cNvGraphicFramePr>
          <p:nvPr/>
        </p:nvGraphicFramePr>
        <p:xfrm>
          <a:off x="6643688" y="714375"/>
          <a:ext cx="2405058" cy="2651760"/>
        </p:xfrm>
        <a:graphic>
          <a:graphicData uri="http://schemas.openxmlformats.org/drawingml/2006/table">
            <a:tbl>
              <a:tblPr firstRow="1" bandRow="1">
                <a:tableStyleId>{5C22544A-7EE6-4342-B048-85BDC9FD1C3A}</a:tableStyleId>
              </a:tblPr>
              <a:tblGrid>
                <a:gridCol w="801686"/>
                <a:gridCol w="801686"/>
                <a:gridCol w="801686"/>
              </a:tblGrid>
              <a:tr h="1428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au 22"/>
          <p:cNvGraphicFramePr>
            <a:graphicFrameLocks noGrp="1"/>
          </p:cNvGraphicFramePr>
          <p:nvPr/>
        </p:nvGraphicFramePr>
        <p:xfrm>
          <a:off x="6643688" y="3848100"/>
          <a:ext cx="2405058" cy="2011680"/>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54%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231" name="Ellipse 13"/>
          <p:cNvSpPr>
            <a:spLocks noChangeArrowheads="1"/>
          </p:cNvSpPr>
          <p:nvPr/>
        </p:nvSpPr>
        <p:spPr bwMode="auto">
          <a:xfrm>
            <a:off x="8420100" y="4357688"/>
            <a:ext cx="428625" cy="214312"/>
          </a:xfrm>
          <a:prstGeom prst="ellipse">
            <a:avLst/>
          </a:prstGeom>
          <a:noFill/>
          <a:ln w="9525" algn="ctr">
            <a:solidFill>
              <a:srgbClr val="009900"/>
            </a:solidFill>
            <a:round/>
            <a:headEnd/>
            <a:tailEnd/>
          </a:ln>
        </p:spPr>
        <p:txBody>
          <a:bodyPr/>
          <a:lstStyle/>
          <a:p>
            <a:pPr algn="ctr"/>
            <a:endParaRPr lang="fr-FR"/>
          </a:p>
        </p:txBody>
      </p:sp>
      <p:sp>
        <p:nvSpPr>
          <p:cNvPr id="7232" name="Ellipse 14"/>
          <p:cNvSpPr>
            <a:spLocks noChangeArrowheads="1"/>
          </p:cNvSpPr>
          <p:nvPr/>
        </p:nvSpPr>
        <p:spPr bwMode="auto">
          <a:xfrm>
            <a:off x="8420100" y="5116513"/>
            <a:ext cx="428625" cy="214312"/>
          </a:xfrm>
          <a:prstGeom prst="ellipse">
            <a:avLst/>
          </a:prstGeom>
          <a:noFill/>
          <a:ln w="9525" algn="ctr">
            <a:solidFill>
              <a:srgbClr val="009900"/>
            </a:solidFill>
            <a:round/>
            <a:headEnd/>
            <a:tailEnd/>
          </a:ln>
        </p:spPr>
        <p:txBody>
          <a:bodyPr/>
          <a:lstStyle/>
          <a:p>
            <a:pPr algn="ctr"/>
            <a:endParaRPr lang="fr-FR"/>
          </a:p>
        </p:txBody>
      </p:sp>
      <p:sp>
        <p:nvSpPr>
          <p:cNvPr id="7233" name="ZoneTexte 15"/>
          <p:cNvSpPr txBox="1">
            <a:spLocks noChangeArrowheads="1"/>
          </p:cNvSpPr>
          <p:nvPr/>
        </p:nvSpPr>
        <p:spPr bwMode="auto">
          <a:xfrm>
            <a:off x="6572250"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
          <p:cNvSpPr>
            <a:spLocks noGrp="1"/>
          </p:cNvSpPr>
          <p:nvPr>
            <p:ph type="title"/>
          </p:nvPr>
        </p:nvSpPr>
        <p:spPr>
          <a:xfrm>
            <a:off x="457200" y="0"/>
            <a:ext cx="8229600" cy="503238"/>
          </a:xfrm>
        </p:spPr>
        <p:txBody>
          <a:bodyPr/>
          <a:lstStyle/>
          <a:p>
            <a:pPr eaLnBrk="1" hangingPunct="1"/>
            <a:r>
              <a:rPr lang="fr-FR" smtClean="0"/>
              <a:t>Relations avec les parents : Détail</a:t>
            </a:r>
          </a:p>
        </p:txBody>
      </p:sp>
      <p:graphicFrame>
        <p:nvGraphicFramePr>
          <p:cNvPr id="8194" name="Espace réservé du contenu 4"/>
          <p:cNvGraphicFramePr>
            <a:graphicFrameLocks noGrp="1"/>
          </p:cNvGraphicFramePr>
          <p:nvPr>
            <p:ph sz="half" idx="2"/>
          </p:nvPr>
        </p:nvGraphicFramePr>
        <p:xfrm>
          <a:off x="428625" y="1143000"/>
          <a:ext cx="7751763" cy="5094288"/>
        </p:xfrm>
        <a:graphic>
          <a:graphicData uri="http://schemas.openxmlformats.org/presentationml/2006/ole">
            <p:oleObj spid="_x0000_s8194" r:id="rId4" imgW="7754784" imgH="5096698" progId="Excel.Chart.8">
              <p:embed/>
            </p:oleObj>
          </a:graphicData>
        </a:graphic>
      </p:graphicFrame>
      <p:sp>
        <p:nvSpPr>
          <p:cNvPr id="8196" name="ZoneTexte 5"/>
          <p:cNvSpPr txBox="1">
            <a:spLocks noChangeArrowheads="1"/>
          </p:cNvSpPr>
          <p:nvPr/>
        </p:nvSpPr>
        <p:spPr bwMode="auto">
          <a:xfrm>
            <a:off x="71438" y="1071563"/>
            <a:ext cx="2317750" cy="276225"/>
          </a:xfrm>
          <a:prstGeom prst="rect">
            <a:avLst/>
          </a:prstGeom>
          <a:noFill/>
          <a:ln w="9525">
            <a:noFill/>
            <a:miter lim="800000"/>
            <a:headEnd/>
            <a:tailEnd/>
          </a:ln>
        </p:spPr>
        <p:txBody>
          <a:bodyPr wrap="none">
            <a:spAutoFit/>
          </a:bodyPr>
          <a:lstStyle/>
          <a:p>
            <a:r>
              <a:rPr lang="fr-FR" sz="1200" b="1" i="1">
                <a:solidFill>
                  <a:srgbClr val="C00000"/>
                </a:solidFill>
              </a:rPr>
              <a:t>Vos amis, vos fréquentations</a:t>
            </a:r>
          </a:p>
        </p:txBody>
      </p:sp>
      <p:sp>
        <p:nvSpPr>
          <p:cNvPr id="8197" name="ZoneTexte 6"/>
          <p:cNvSpPr txBox="1">
            <a:spLocks noChangeArrowheads="1"/>
          </p:cNvSpPr>
          <p:nvPr/>
        </p:nvSpPr>
        <p:spPr bwMode="auto">
          <a:xfrm>
            <a:off x="71438" y="3549650"/>
            <a:ext cx="2009775" cy="277813"/>
          </a:xfrm>
          <a:prstGeom prst="rect">
            <a:avLst/>
          </a:prstGeom>
          <a:noFill/>
          <a:ln w="9525">
            <a:noFill/>
            <a:miter lim="800000"/>
            <a:headEnd/>
            <a:tailEnd/>
          </a:ln>
        </p:spPr>
        <p:txBody>
          <a:bodyPr wrap="none">
            <a:spAutoFit/>
          </a:bodyPr>
          <a:lstStyle/>
          <a:p>
            <a:r>
              <a:rPr lang="fr-FR" sz="1200" b="1" i="1">
                <a:solidFill>
                  <a:srgbClr val="C00000"/>
                </a:solidFill>
              </a:rPr>
              <a:t>La religion, les traditions</a:t>
            </a:r>
          </a:p>
        </p:txBody>
      </p:sp>
      <p:sp>
        <p:nvSpPr>
          <p:cNvPr id="8198" name="ZoneTexte 7"/>
          <p:cNvSpPr txBox="1">
            <a:spLocks noChangeArrowheads="1"/>
          </p:cNvSpPr>
          <p:nvPr/>
        </p:nvSpPr>
        <p:spPr bwMode="auto">
          <a:xfrm>
            <a:off x="4068763" y="1198563"/>
            <a:ext cx="1006475" cy="230187"/>
          </a:xfrm>
          <a:prstGeom prst="rect">
            <a:avLst/>
          </a:prstGeom>
          <a:noFill/>
          <a:ln w="9525">
            <a:noFill/>
            <a:miter lim="800000"/>
            <a:headEnd/>
            <a:tailEnd/>
          </a:ln>
        </p:spPr>
        <p:txBody>
          <a:bodyPr wrap="none">
            <a:spAutoFit/>
          </a:bodyPr>
          <a:lstStyle/>
          <a:p>
            <a:pPr algn="ctr"/>
            <a:r>
              <a:rPr lang="fr-FR" sz="900" b="1" i="1"/>
              <a:t>Résultats en %</a:t>
            </a:r>
          </a:p>
        </p:txBody>
      </p:sp>
      <p:sp>
        <p:nvSpPr>
          <p:cNvPr id="8199" name="Espace réservé du texte 2"/>
          <p:cNvSpPr>
            <a:spLocks noGrp="1"/>
          </p:cNvSpPr>
          <p:nvPr>
            <p:ph type="body" sz="half" idx="1"/>
          </p:nvPr>
        </p:nvSpPr>
        <p:spPr>
          <a:xfrm>
            <a:off x="468313" y="396875"/>
            <a:ext cx="7104062" cy="674688"/>
          </a:xfrm>
        </p:spPr>
        <p:txBody>
          <a:bodyPr/>
          <a:lstStyle/>
          <a:p>
            <a:pPr algn="just" eaLnBrk="1" hangingPunct="1"/>
            <a:r>
              <a:rPr lang="fr-FR" smtClean="0"/>
              <a:t>Q5. Jusqu’à vos 18 ans, vous est-il arrivé de vous disputer avec vos parents sur les sujets suivants ?</a:t>
            </a:r>
            <a:endParaRPr lang="fr-FR" sz="1200" i="1" smtClean="0"/>
          </a:p>
        </p:txBody>
      </p:sp>
      <p:sp>
        <p:nvSpPr>
          <p:cNvPr id="8200" name="Ellipse 12"/>
          <p:cNvSpPr>
            <a:spLocks noChangeArrowheads="1"/>
          </p:cNvSpPr>
          <p:nvPr/>
        </p:nvSpPr>
        <p:spPr bwMode="auto">
          <a:xfrm>
            <a:off x="7626350" y="1392238"/>
            <a:ext cx="428625" cy="214312"/>
          </a:xfrm>
          <a:prstGeom prst="ellipse">
            <a:avLst/>
          </a:prstGeom>
          <a:noFill/>
          <a:ln w="9525" algn="ctr">
            <a:solidFill>
              <a:srgbClr val="009900"/>
            </a:solidFill>
            <a:round/>
            <a:headEnd/>
            <a:tailEnd/>
          </a:ln>
        </p:spPr>
        <p:txBody>
          <a:bodyPr/>
          <a:lstStyle/>
          <a:p>
            <a:pPr algn="ctr"/>
            <a:endParaRPr lang="fr-FR"/>
          </a:p>
        </p:txBody>
      </p:sp>
      <p:graphicFrame>
        <p:nvGraphicFramePr>
          <p:cNvPr id="22" name="Tableau 21"/>
          <p:cNvGraphicFramePr>
            <a:graphicFrameLocks noGrp="1"/>
          </p:cNvGraphicFramePr>
          <p:nvPr/>
        </p:nvGraphicFramePr>
        <p:xfrm>
          <a:off x="6643688" y="714375"/>
          <a:ext cx="2405062" cy="2671763"/>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au 22"/>
          <p:cNvGraphicFramePr>
            <a:graphicFrameLocks noGrp="1"/>
          </p:cNvGraphicFramePr>
          <p:nvPr/>
        </p:nvGraphicFramePr>
        <p:xfrm>
          <a:off x="6643688" y="3857625"/>
          <a:ext cx="2405062" cy="2011363"/>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255" name="Ellipse 13"/>
          <p:cNvSpPr>
            <a:spLocks noChangeArrowheads="1"/>
          </p:cNvSpPr>
          <p:nvPr/>
        </p:nvSpPr>
        <p:spPr bwMode="auto">
          <a:xfrm>
            <a:off x="7626350" y="3867150"/>
            <a:ext cx="428625" cy="214313"/>
          </a:xfrm>
          <a:prstGeom prst="ellipse">
            <a:avLst/>
          </a:prstGeom>
          <a:noFill/>
          <a:ln w="9525" algn="ctr">
            <a:solidFill>
              <a:srgbClr val="009900"/>
            </a:solidFill>
            <a:round/>
            <a:headEnd/>
            <a:tailEnd/>
          </a:ln>
        </p:spPr>
        <p:txBody>
          <a:bodyPr/>
          <a:lstStyle/>
          <a:p>
            <a:pPr algn="ctr"/>
            <a:endParaRPr lang="fr-FR"/>
          </a:p>
        </p:txBody>
      </p:sp>
      <p:sp>
        <p:nvSpPr>
          <p:cNvPr id="8256" name="Ellipse 14"/>
          <p:cNvSpPr>
            <a:spLocks noChangeArrowheads="1"/>
          </p:cNvSpPr>
          <p:nvPr/>
        </p:nvSpPr>
        <p:spPr bwMode="auto">
          <a:xfrm>
            <a:off x="8429625" y="1892300"/>
            <a:ext cx="428625" cy="214313"/>
          </a:xfrm>
          <a:prstGeom prst="ellipse">
            <a:avLst/>
          </a:prstGeom>
          <a:noFill/>
          <a:ln w="9525" algn="ctr">
            <a:solidFill>
              <a:srgbClr val="009900"/>
            </a:solidFill>
            <a:round/>
            <a:headEnd/>
            <a:tailEnd/>
          </a:ln>
        </p:spPr>
        <p:txBody>
          <a:bodyPr/>
          <a:lstStyle/>
          <a:p>
            <a:pPr algn="ctr"/>
            <a:endParaRPr lang="fr-FR"/>
          </a:p>
        </p:txBody>
      </p:sp>
      <p:sp>
        <p:nvSpPr>
          <p:cNvPr id="8257" name="ZoneTexte 15"/>
          <p:cNvSpPr txBox="1">
            <a:spLocks noChangeArrowheads="1"/>
          </p:cNvSpPr>
          <p:nvPr/>
        </p:nvSpPr>
        <p:spPr bwMode="auto">
          <a:xfrm>
            <a:off x="664368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re 1"/>
          <p:cNvSpPr>
            <a:spLocks noGrp="1"/>
          </p:cNvSpPr>
          <p:nvPr>
            <p:ph type="title"/>
          </p:nvPr>
        </p:nvSpPr>
        <p:spPr>
          <a:xfrm>
            <a:off x="457200" y="0"/>
            <a:ext cx="8229600" cy="503238"/>
          </a:xfrm>
        </p:spPr>
        <p:txBody>
          <a:bodyPr/>
          <a:lstStyle/>
          <a:p>
            <a:pPr eaLnBrk="1" hangingPunct="1"/>
            <a:r>
              <a:rPr lang="fr-FR" smtClean="0"/>
              <a:t>Relations avec les parents : Détail</a:t>
            </a:r>
          </a:p>
        </p:txBody>
      </p:sp>
      <p:graphicFrame>
        <p:nvGraphicFramePr>
          <p:cNvPr id="9218" name="Espace réservé du contenu 4"/>
          <p:cNvGraphicFramePr>
            <a:graphicFrameLocks noGrp="1"/>
          </p:cNvGraphicFramePr>
          <p:nvPr>
            <p:ph sz="half" idx="2"/>
          </p:nvPr>
        </p:nvGraphicFramePr>
        <p:xfrm>
          <a:off x="428625" y="1143000"/>
          <a:ext cx="7751763" cy="5094288"/>
        </p:xfrm>
        <a:graphic>
          <a:graphicData uri="http://schemas.openxmlformats.org/presentationml/2006/ole">
            <p:oleObj spid="_x0000_s9218" r:id="rId4" imgW="7754784" imgH="5096698" progId="Excel.Chart.8">
              <p:embed/>
            </p:oleObj>
          </a:graphicData>
        </a:graphic>
      </p:graphicFrame>
      <p:sp>
        <p:nvSpPr>
          <p:cNvPr id="9220" name="ZoneTexte 5"/>
          <p:cNvSpPr txBox="1">
            <a:spLocks noChangeArrowheads="1"/>
          </p:cNvSpPr>
          <p:nvPr/>
        </p:nvSpPr>
        <p:spPr bwMode="auto">
          <a:xfrm>
            <a:off x="71438" y="1071563"/>
            <a:ext cx="3535362" cy="276225"/>
          </a:xfrm>
          <a:prstGeom prst="rect">
            <a:avLst/>
          </a:prstGeom>
          <a:noFill/>
          <a:ln w="9525">
            <a:noFill/>
            <a:miter lim="800000"/>
            <a:headEnd/>
            <a:tailEnd/>
          </a:ln>
        </p:spPr>
        <p:txBody>
          <a:bodyPr wrap="none">
            <a:spAutoFit/>
          </a:bodyPr>
          <a:lstStyle/>
          <a:p>
            <a:r>
              <a:rPr lang="fr-FR" sz="1200" b="1" i="1">
                <a:solidFill>
                  <a:srgbClr val="C00000"/>
                </a:solidFill>
              </a:rPr>
              <a:t>Vos projets ou votre situation professionnelle</a:t>
            </a:r>
          </a:p>
        </p:txBody>
      </p:sp>
      <p:sp>
        <p:nvSpPr>
          <p:cNvPr id="9221" name="ZoneTexte 6"/>
          <p:cNvSpPr txBox="1">
            <a:spLocks noChangeArrowheads="1"/>
          </p:cNvSpPr>
          <p:nvPr/>
        </p:nvSpPr>
        <p:spPr bwMode="auto">
          <a:xfrm>
            <a:off x="71438" y="3549650"/>
            <a:ext cx="2092325" cy="277813"/>
          </a:xfrm>
          <a:prstGeom prst="rect">
            <a:avLst/>
          </a:prstGeom>
          <a:noFill/>
          <a:ln w="9525">
            <a:noFill/>
            <a:miter lim="800000"/>
            <a:headEnd/>
            <a:tailEnd/>
          </a:ln>
        </p:spPr>
        <p:txBody>
          <a:bodyPr wrap="none">
            <a:spAutoFit/>
          </a:bodyPr>
          <a:lstStyle/>
          <a:p>
            <a:r>
              <a:rPr lang="fr-FR" sz="1200" b="1" i="1">
                <a:solidFill>
                  <a:srgbClr val="C00000"/>
                </a:solidFill>
              </a:rPr>
              <a:t>Vos relations amoureuses</a:t>
            </a:r>
          </a:p>
        </p:txBody>
      </p:sp>
      <p:sp>
        <p:nvSpPr>
          <p:cNvPr id="9222" name="ZoneTexte 7"/>
          <p:cNvSpPr txBox="1">
            <a:spLocks noChangeArrowheads="1"/>
          </p:cNvSpPr>
          <p:nvPr/>
        </p:nvSpPr>
        <p:spPr bwMode="auto">
          <a:xfrm>
            <a:off x="4068763" y="1198563"/>
            <a:ext cx="1006475" cy="230187"/>
          </a:xfrm>
          <a:prstGeom prst="rect">
            <a:avLst/>
          </a:prstGeom>
          <a:noFill/>
          <a:ln w="9525">
            <a:noFill/>
            <a:miter lim="800000"/>
            <a:headEnd/>
            <a:tailEnd/>
          </a:ln>
        </p:spPr>
        <p:txBody>
          <a:bodyPr wrap="none">
            <a:spAutoFit/>
          </a:bodyPr>
          <a:lstStyle/>
          <a:p>
            <a:pPr algn="ctr"/>
            <a:r>
              <a:rPr lang="fr-FR" sz="900" b="1" i="1"/>
              <a:t>Résultats en %</a:t>
            </a:r>
          </a:p>
        </p:txBody>
      </p:sp>
      <p:sp>
        <p:nvSpPr>
          <p:cNvPr id="9223" name="Espace réservé du texte 2"/>
          <p:cNvSpPr>
            <a:spLocks noGrp="1"/>
          </p:cNvSpPr>
          <p:nvPr>
            <p:ph type="body" sz="half" idx="1"/>
          </p:nvPr>
        </p:nvSpPr>
        <p:spPr>
          <a:xfrm>
            <a:off x="468313" y="396875"/>
            <a:ext cx="7104062" cy="674688"/>
          </a:xfrm>
        </p:spPr>
        <p:txBody>
          <a:bodyPr/>
          <a:lstStyle/>
          <a:p>
            <a:pPr algn="just" eaLnBrk="1" hangingPunct="1"/>
            <a:r>
              <a:rPr lang="fr-FR" smtClean="0"/>
              <a:t>Q5. Jusqu’à vos 18 ans, vous est-il arrivé de vous disputer avec vos parents sur les sujets suivants ?</a:t>
            </a:r>
            <a:endParaRPr lang="fr-FR" sz="1200" i="1" smtClean="0"/>
          </a:p>
        </p:txBody>
      </p:sp>
      <p:sp>
        <p:nvSpPr>
          <p:cNvPr id="9224" name="Ellipse 12"/>
          <p:cNvSpPr>
            <a:spLocks noChangeArrowheads="1"/>
          </p:cNvSpPr>
          <p:nvPr/>
        </p:nvSpPr>
        <p:spPr bwMode="auto">
          <a:xfrm>
            <a:off x="7607300" y="1384300"/>
            <a:ext cx="428625" cy="214313"/>
          </a:xfrm>
          <a:prstGeom prst="ellipse">
            <a:avLst/>
          </a:prstGeom>
          <a:noFill/>
          <a:ln w="9525" algn="ctr">
            <a:solidFill>
              <a:srgbClr val="009900"/>
            </a:solidFill>
            <a:round/>
            <a:headEnd/>
            <a:tailEnd/>
          </a:ln>
        </p:spPr>
        <p:txBody>
          <a:bodyPr/>
          <a:lstStyle/>
          <a:p>
            <a:pPr algn="ctr"/>
            <a:endParaRPr lang="fr-FR"/>
          </a:p>
        </p:txBody>
      </p:sp>
      <p:graphicFrame>
        <p:nvGraphicFramePr>
          <p:cNvPr id="22" name="Tableau 21"/>
          <p:cNvGraphicFramePr>
            <a:graphicFrameLocks noGrp="1"/>
          </p:cNvGraphicFramePr>
          <p:nvPr/>
        </p:nvGraphicFramePr>
        <p:xfrm>
          <a:off x="6643688" y="714375"/>
          <a:ext cx="2405062" cy="2671763"/>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au 22"/>
          <p:cNvGraphicFramePr>
            <a:graphicFrameLocks noGrp="1"/>
          </p:cNvGraphicFramePr>
          <p:nvPr/>
        </p:nvGraphicFramePr>
        <p:xfrm>
          <a:off x="6643688" y="3848100"/>
          <a:ext cx="2405062" cy="2011363"/>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31%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279" name="Ellipse 13"/>
          <p:cNvSpPr>
            <a:spLocks noChangeArrowheads="1"/>
          </p:cNvSpPr>
          <p:nvPr/>
        </p:nvSpPr>
        <p:spPr bwMode="auto">
          <a:xfrm>
            <a:off x="7607300" y="2393950"/>
            <a:ext cx="428625" cy="214313"/>
          </a:xfrm>
          <a:prstGeom prst="ellipse">
            <a:avLst/>
          </a:prstGeom>
          <a:noFill/>
          <a:ln w="9525" algn="ctr">
            <a:solidFill>
              <a:srgbClr val="009900"/>
            </a:solidFill>
            <a:round/>
            <a:headEnd/>
            <a:tailEnd/>
          </a:ln>
        </p:spPr>
        <p:txBody>
          <a:bodyPr/>
          <a:lstStyle/>
          <a:p>
            <a:pPr algn="ctr"/>
            <a:endParaRPr lang="fr-FR"/>
          </a:p>
        </p:txBody>
      </p:sp>
      <p:sp>
        <p:nvSpPr>
          <p:cNvPr id="9280" name="Ellipse 14"/>
          <p:cNvSpPr>
            <a:spLocks noChangeArrowheads="1"/>
          </p:cNvSpPr>
          <p:nvPr/>
        </p:nvSpPr>
        <p:spPr bwMode="auto">
          <a:xfrm>
            <a:off x="7607300" y="3848100"/>
            <a:ext cx="428625" cy="214313"/>
          </a:xfrm>
          <a:prstGeom prst="ellipse">
            <a:avLst/>
          </a:prstGeom>
          <a:noFill/>
          <a:ln w="9525" algn="ctr">
            <a:solidFill>
              <a:srgbClr val="009900"/>
            </a:solidFill>
            <a:round/>
            <a:headEnd/>
            <a:tailEnd/>
          </a:ln>
        </p:spPr>
        <p:txBody>
          <a:bodyPr/>
          <a:lstStyle/>
          <a:p>
            <a:pPr algn="ctr"/>
            <a:endParaRPr lang="fr-FR"/>
          </a:p>
        </p:txBody>
      </p:sp>
      <p:sp>
        <p:nvSpPr>
          <p:cNvPr id="9281" name="Ellipse 15"/>
          <p:cNvSpPr>
            <a:spLocks noChangeArrowheads="1"/>
          </p:cNvSpPr>
          <p:nvPr/>
        </p:nvSpPr>
        <p:spPr bwMode="auto">
          <a:xfrm>
            <a:off x="8429625" y="4357688"/>
            <a:ext cx="428625" cy="214312"/>
          </a:xfrm>
          <a:prstGeom prst="ellipse">
            <a:avLst/>
          </a:prstGeom>
          <a:noFill/>
          <a:ln w="9525" algn="ctr">
            <a:solidFill>
              <a:srgbClr val="009900"/>
            </a:solidFill>
            <a:round/>
            <a:headEnd/>
            <a:tailEnd/>
          </a:ln>
        </p:spPr>
        <p:txBody>
          <a:bodyPr/>
          <a:lstStyle/>
          <a:p>
            <a:pPr algn="ctr"/>
            <a:endParaRPr lang="fr-FR"/>
          </a:p>
        </p:txBody>
      </p:sp>
      <p:sp>
        <p:nvSpPr>
          <p:cNvPr id="9282" name="ZoneTexte 16"/>
          <p:cNvSpPr txBox="1">
            <a:spLocks noChangeArrowheads="1"/>
          </p:cNvSpPr>
          <p:nvPr/>
        </p:nvSpPr>
        <p:spPr bwMode="auto">
          <a:xfrm>
            <a:off x="664368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Priorités perçues : </a:t>
            </a:r>
          </a:p>
          <a:p>
            <a:pPr algn="ctr">
              <a:defRPr/>
            </a:pPr>
            <a:endParaRPr lang="fr-FR" b="1" i="1" dirty="0">
              <a:solidFill>
                <a:srgbClr val="E63C14"/>
              </a:solidFill>
            </a:endParaRPr>
          </a:p>
          <a:p>
            <a:pPr algn="just">
              <a:defRPr/>
            </a:pPr>
            <a:r>
              <a:rPr lang="fr-FR" b="1" i="1" dirty="0"/>
              <a:t>« Un fort attachement aux deux cultures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1"/>
          <p:cNvSpPr>
            <a:spLocks noGrp="1"/>
          </p:cNvSpPr>
          <p:nvPr>
            <p:ph type="title"/>
          </p:nvPr>
        </p:nvSpPr>
        <p:spPr/>
        <p:txBody>
          <a:bodyPr/>
          <a:lstStyle/>
          <a:p>
            <a:pPr eaLnBrk="1" hangingPunct="1"/>
            <a:r>
              <a:rPr lang="fr-FR" smtClean="0"/>
              <a:t>Priorités perçues : Ensemble</a:t>
            </a:r>
          </a:p>
        </p:txBody>
      </p:sp>
      <p:sp>
        <p:nvSpPr>
          <p:cNvPr id="10244" name="Espace réservé du texte 2"/>
          <p:cNvSpPr>
            <a:spLocks noGrp="1"/>
          </p:cNvSpPr>
          <p:nvPr>
            <p:ph type="body" sz="half" idx="1"/>
          </p:nvPr>
        </p:nvSpPr>
        <p:spPr>
          <a:xfrm>
            <a:off x="468313" y="620713"/>
            <a:ext cx="8218487" cy="1022350"/>
          </a:xfrm>
        </p:spPr>
        <p:txBody>
          <a:bodyPr/>
          <a:lstStyle/>
          <a:p>
            <a:pPr eaLnBrk="1" hangingPunct="1"/>
            <a:r>
              <a:rPr lang="fr-FR" smtClean="0"/>
              <a:t>Q4. Diriez-vous que les choses suivantes sont importantes ou non  pour vous ? </a:t>
            </a:r>
            <a:endParaRPr lang="fr-FR" sz="1200" i="1" smtClean="0"/>
          </a:p>
        </p:txBody>
      </p:sp>
      <p:graphicFrame>
        <p:nvGraphicFramePr>
          <p:cNvPr id="10242" name="Espace réservé du contenu 4"/>
          <p:cNvGraphicFramePr>
            <a:graphicFrameLocks noGrp="1"/>
          </p:cNvGraphicFramePr>
          <p:nvPr>
            <p:ph sz="half" idx="2"/>
          </p:nvPr>
        </p:nvGraphicFramePr>
        <p:xfrm>
          <a:off x="285750" y="1282700"/>
          <a:ext cx="6357938" cy="4857750"/>
        </p:xfrm>
        <a:graphic>
          <a:graphicData uri="http://schemas.openxmlformats.org/presentationml/2006/ole">
            <p:oleObj spid="_x0000_s10242" r:id="rId3" imgW="6358679" imgH="4858933" progId="Excel.Chart.8">
              <p:embed/>
            </p:oleObj>
          </a:graphicData>
        </a:graphic>
      </p:graphicFrame>
      <p:graphicFrame>
        <p:nvGraphicFramePr>
          <p:cNvPr id="8" name="Tableau 7"/>
          <p:cNvGraphicFramePr>
            <a:graphicFrameLocks noGrp="1"/>
          </p:cNvGraphicFramePr>
          <p:nvPr/>
        </p:nvGraphicFramePr>
        <p:xfrm>
          <a:off x="6572250" y="1639888"/>
          <a:ext cx="2405063" cy="3571875"/>
        </p:xfrm>
        <a:graphic>
          <a:graphicData uri="http://schemas.openxmlformats.org/drawingml/2006/table">
            <a:tbl>
              <a:tblPr firstRow="1" bandRow="1">
                <a:tableStyleId>{5C22544A-7EE6-4342-B048-85BDC9FD1C3A}</a:tableStyleId>
              </a:tblPr>
              <a:tblGrid>
                <a:gridCol w="801686"/>
                <a:gridCol w="801686"/>
                <a:gridCol w="801686"/>
              </a:tblGrid>
              <a:tr h="714380">
                <a:tc>
                  <a:txBody>
                    <a:bodyPr/>
                    <a:lstStyle/>
                    <a:p>
                      <a:pPr algn="ctr"/>
                      <a:r>
                        <a:rPr lang="fr-FR" sz="1050" b="1" dirty="0" smtClean="0">
                          <a:solidFill>
                            <a:schemeClr val="accent1"/>
                          </a:solidFill>
                        </a:rPr>
                        <a:t>95%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4380">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4380">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4380">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4380">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au 8"/>
          <p:cNvGraphicFramePr>
            <a:graphicFrameLocks noGrp="1"/>
          </p:cNvGraphicFramePr>
          <p:nvPr/>
        </p:nvGraphicFramePr>
        <p:xfrm>
          <a:off x="6596063" y="1071563"/>
          <a:ext cx="2405062" cy="639762"/>
        </p:xfrm>
        <a:graphic>
          <a:graphicData uri="http://schemas.openxmlformats.org/drawingml/2006/table">
            <a:tbl>
              <a:tblPr firstRow="1" bandRow="1">
                <a:tableStyleId>{5C22544A-7EE6-4342-B048-85BDC9FD1C3A}</a:tableStyleId>
              </a:tblPr>
              <a:tblGrid>
                <a:gridCol w="801686"/>
                <a:gridCol w="801686"/>
                <a:gridCol w="801686"/>
              </a:tblGrid>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IMPORTANT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85">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66" name="Ellipse 10"/>
          <p:cNvSpPr>
            <a:spLocks noChangeArrowheads="1"/>
          </p:cNvSpPr>
          <p:nvPr/>
        </p:nvSpPr>
        <p:spPr bwMode="auto">
          <a:xfrm>
            <a:off x="7545388" y="4748213"/>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re 1"/>
          <p:cNvSpPr>
            <a:spLocks noGrp="1"/>
          </p:cNvSpPr>
          <p:nvPr>
            <p:ph type="title"/>
          </p:nvPr>
        </p:nvSpPr>
        <p:spPr/>
        <p:txBody>
          <a:bodyPr/>
          <a:lstStyle/>
          <a:p>
            <a:pPr eaLnBrk="1" hangingPunct="1"/>
            <a:r>
              <a:rPr lang="fr-FR" smtClean="0"/>
              <a:t>Priorités perçues : détail</a:t>
            </a:r>
          </a:p>
        </p:txBody>
      </p:sp>
      <p:sp>
        <p:nvSpPr>
          <p:cNvPr id="11268" name="Espace réservé du texte 2"/>
          <p:cNvSpPr>
            <a:spLocks noGrp="1"/>
          </p:cNvSpPr>
          <p:nvPr>
            <p:ph type="body" sz="half" idx="1"/>
          </p:nvPr>
        </p:nvSpPr>
        <p:spPr>
          <a:xfrm>
            <a:off x="461963" y="571500"/>
            <a:ext cx="8539162" cy="1450975"/>
          </a:xfrm>
        </p:spPr>
        <p:txBody>
          <a:bodyPr/>
          <a:lstStyle/>
          <a:p>
            <a:pPr eaLnBrk="1" hangingPunct="1"/>
            <a:r>
              <a:rPr lang="fr-FR" smtClean="0"/>
              <a:t>Q4. Diriez-vous que les choses suivantes sont importantes ou non  pour vous ? </a:t>
            </a:r>
            <a:endParaRPr lang="fr-FR" sz="1200" i="1" smtClean="0"/>
          </a:p>
        </p:txBody>
      </p:sp>
      <p:graphicFrame>
        <p:nvGraphicFramePr>
          <p:cNvPr id="11266" name="Espace réservé du contenu 4"/>
          <p:cNvGraphicFramePr>
            <a:graphicFrameLocks noGrp="1"/>
          </p:cNvGraphicFramePr>
          <p:nvPr>
            <p:ph sz="half" idx="2"/>
          </p:nvPr>
        </p:nvGraphicFramePr>
        <p:xfrm>
          <a:off x="285750" y="1285875"/>
          <a:ext cx="7215188" cy="5094288"/>
        </p:xfrm>
        <a:graphic>
          <a:graphicData uri="http://schemas.openxmlformats.org/presentationml/2006/ole">
            <p:oleObj spid="_x0000_s11266" r:id="rId3" imgW="7212193" imgH="5096698" progId="Excel.Chart.8">
              <p:embed/>
            </p:oleObj>
          </a:graphicData>
        </a:graphic>
      </p:graphicFrame>
      <p:sp>
        <p:nvSpPr>
          <p:cNvPr id="11269" name="ZoneTexte 5"/>
          <p:cNvSpPr txBox="1">
            <a:spLocks noChangeArrowheads="1"/>
          </p:cNvSpPr>
          <p:nvPr/>
        </p:nvSpPr>
        <p:spPr bwMode="auto">
          <a:xfrm>
            <a:off x="142875" y="3786188"/>
            <a:ext cx="3236913" cy="276225"/>
          </a:xfrm>
          <a:prstGeom prst="rect">
            <a:avLst/>
          </a:prstGeom>
          <a:noFill/>
          <a:ln w="9525">
            <a:noFill/>
            <a:miter lim="800000"/>
            <a:headEnd/>
            <a:tailEnd/>
          </a:ln>
        </p:spPr>
        <p:txBody>
          <a:bodyPr wrap="none">
            <a:spAutoFit/>
          </a:bodyPr>
          <a:lstStyle/>
          <a:p>
            <a:r>
              <a:rPr lang="fr-FR" sz="1200" b="1" i="1">
                <a:solidFill>
                  <a:srgbClr val="C00000"/>
                </a:solidFill>
              </a:rPr>
              <a:t>Garder des liens avec la famille au Maroc </a:t>
            </a:r>
          </a:p>
        </p:txBody>
      </p:sp>
      <p:sp>
        <p:nvSpPr>
          <p:cNvPr id="11270"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643688" y="887413"/>
          <a:ext cx="2405062"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IMPORTANT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643688" y="4021138"/>
          <a:ext cx="2405062"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325" name="Ellipse 12"/>
          <p:cNvSpPr>
            <a:spLocks noChangeArrowheads="1"/>
          </p:cNvSpPr>
          <p:nvPr/>
        </p:nvSpPr>
        <p:spPr bwMode="auto">
          <a:xfrm>
            <a:off x="7616825" y="1562100"/>
            <a:ext cx="428625" cy="214313"/>
          </a:xfrm>
          <a:prstGeom prst="ellipse">
            <a:avLst/>
          </a:prstGeom>
          <a:noFill/>
          <a:ln w="9525" algn="ctr">
            <a:solidFill>
              <a:srgbClr val="009900"/>
            </a:solidFill>
            <a:round/>
            <a:headEnd/>
            <a:tailEnd/>
          </a:ln>
        </p:spPr>
        <p:txBody>
          <a:bodyPr/>
          <a:lstStyle/>
          <a:p>
            <a:pPr algn="ctr"/>
            <a:endParaRPr lang="fr-FR"/>
          </a:p>
        </p:txBody>
      </p:sp>
      <p:sp>
        <p:nvSpPr>
          <p:cNvPr id="11326" name="ZoneTexte 15"/>
          <p:cNvSpPr txBox="1">
            <a:spLocks noChangeArrowheads="1"/>
          </p:cNvSpPr>
          <p:nvPr/>
        </p:nvSpPr>
        <p:spPr bwMode="auto">
          <a:xfrm>
            <a:off x="142875" y="1357313"/>
            <a:ext cx="4056063" cy="276225"/>
          </a:xfrm>
          <a:prstGeom prst="rect">
            <a:avLst/>
          </a:prstGeom>
          <a:noFill/>
          <a:ln w="9525">
            <a:noFill/>
            <a:miter lim="800000"/>
            <a:headEnd/>
            <a:tailEnd/>
          </a:ln>
        </p:spPr>
        <p:txBody>
          <a:bodyPr wrap="none">
            <a:spAutoFit/>
          </a:bodyPr>
          <a:lstStyle/>
          <a:p>
            <a:r>
              <a:rPr lang="fr-FR" sz="1200" b="1" i="1">
                <a:solidFill>
                  <a:srgbClr val="C00000"/>
                </a:solidFill>
              </a:rPr>
              <a:t>Parler correctement [la langue du pays de résidence]</a:t>
            </a:r>
          </a:p>
        </p:txBody>
      </p:sp>
      <p:sp>
        <p:nvSpPr>
          <p:cNvPr id="11327" name="Ellipse 11"/>
          <p:cNvSpPr>
            <a:spLocks noChangeArrowheads="1"/>
          </p:cNvSpPr>
          <p:nvPr/>
        </p:nvSpPr>
        <p:spPr bwMode="auto">
          <a:xfrm>
            <a:off x="7616825" y="2554288"/>
            <a:ext cx="428625" cy="214312"/>
          </a:xfrm>
          <a:prstGeom prst="ellipse">
            <a:avLst/>
          </a:prstGeom>
          <a:noFill/>
          <a:ln w="9525" algn="ctr">
            <a:solidFill>
              <a:srgbClr val="009900"/>
            </a:solidFill>
            <a:round/>
            <a:headEnd/>
            <a:tailEnd/>
          </a:ln>
        </p:spPr>
        <p:txBody>
          <a:bodyPr/>
          <a:lstStyle/>
          <a:p>
            <a:pPr algn="ctr"/>
            <a:endParaRPr lang="fr-FR"/>
          </a:p>
        </p:txBody>
      </p:sp>
      <p:sp>
        <p:nvSpPr>
          <p:cNvPr id="11328" name="Ellipse 14"/>
          <p:cNvSpPr>
            <a:spLocks noChangeArrowheads="1"/>
          </p:cNvSpPr>
          <p:nvPr/>
        </p:nvSpPr>
        <p:spPr bwMode="auto">
          <a:xfrm>
            <a:off x="7616825" y="4776788"/>
            <a:ext cx="428625" cy="214312"/>
          </a:xfrm>
          <a:prstGeom prst="ellipse">
            <a:avLst/>
          </a:prstGeom>
          <a:noFill/>
          <a:ln w="9525" algn="ctr">
            <a:solidFill>
              <a:srgbClr val="009900"/>
            </a:solidFill>
            <a:round/>
            <a:headEnd/>
            <a:tailEnd/>
          </a:ln>
        </p:spPr>
        <p:txBody>
          <a:bodyPr/>
          <a:lstStyle/>
          <a:p>
            <a:pPr algn="ctr"/>
            <a:endParaRPr lang="fr-FR"/>
          </a:p>
        </p:txBody>
      </p:sp>
      <p:sp>
        <p:nvSpPr>
          <p:cNvPr id="11329" name="Ellipse 16"/>
          <p:cNvSpPr>
            <a:spLocks noChangeArrowheads="1"/>
          </p:cNvSpPr>
          <p:nvPr/>
        </p:nvSpPr>
        <p:spPr bwMode="auto">
          <a:xfrm>
            <a:off x="7616825" y="5545138"/>
            <a:ext cx="428625" cy="214312"/>
          </a:xfrm>
          <a:prstGeom prst="ellipse">
            <a:avLst/>
          </a:prstGeom>
          <a:noFill/>
          <a:ln w="9525" algn="ctr">
            <a:solidFill>
              <a:srgbClr val="009900"/>
            </a:solidFill>
            <a:round/>
            <a:headEnd/>
            <a:tailEnd/>
          </a:ln>
        </p:spPr>
        <p:txBody>
          <a:bodyPr/>
          <a:lstStyle/>
          <a:p>
            <a:pPr algn="ctr"/>
            <a:endParaRPr lang="fr-FR"/>
          </a:p>
        </p:txBody>
      </p:sp>
      <p:sp>
        <p:nvSpPr>
          <p:cNvPr id="11330" name="Ellipse 17"/>
          <p:cNvSpPr>
            <a:spLocks noChangeArrowheads="1"/>
          </p:cNvSpPr>
          <p:nvPr/>
        </p:nvSpPr>
        <p:spPr bwMode="auto">
          <a:xfrm>
            <a:off x="8429625" y="2312988"/>
            <a:ext cx="428625" cy="214312"/>
          </a:xfrm>
          <a:prstGeom prst="ellipse">
            <a:avLst/>
          </a:prstGeom>
          <a:noFill/>
          <a:ln w="9525" algn="ctr">
            <a:solidFill>
              <a:srgbClr val="009900"/>
            </a:solidFill>
            <a:round/>
            <a:headEnd/>
            <a:tailEnd/>
          </a:ln>
        </p:spPr>
        <p:txBody>
          <a:bodyPr/>
          <a:lstStyle/>
          <a:p>
            <a:pPr algn="ctr"/>
            <a:endParaRPr lang="fr-FR"/>
          </a:p>
        </p:txBody>
      </p:sp>
      <p:sp>
        <p:nvSpPr>
          <p:cNvPr id="11331" name="ZoneTexte 18"/>
          <p:cNvSpPr txBox="1">
            <a:spLocks noChangeArrowheads="1"/>
          </p:cNvSpPr>
          <p:nvPr/>
        </p:nvSpPr>
        <p:spPr bwMode="auto">
          <a:xfrm>
            <a:off x="6572250"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Espace réservé du contenu 4"/>
          <p:cNvGraphicFramePr>
            <a:graphicFrameLocks noGrp="1"/>
          </p:cNvGraphicFramePr>
          <p:nvPr>
            <p:ph sz="half" idx="2"/>
          </p:nvPr>
        </p:nvGraphicFramePr>
        <p:xfrm>
          <a:off x="285750" y="1285875"/>
          <a:ext cx="7215188" cy="5094288"/>
        </p:xfrm>
        <a:graphic>
          <a:graphicData uri="http://schemas.openxmlformats.org/presentationml/2006/ole">
            <p:oleObj spid="_x0000_s12290" r:id="rId3" imgW="7212193" imgH="5096698" progId="Excel.Chart.8">
              <p:embed/>
            </p:oleObj>
          </a:graphicData>
        </a:graphic>
      </p:graphicFrame>
      <p:sp>
        <p:nvSpPr>
          <p:cNvPr id="12291" name="Titre 1"/>
          <p:cNvSpPr>
            <a:spLocks noGrp="1"/>
          </p:cNvSpPr>
          <p:nvPr>
            <p:ph type="title"/>
          </p:nvPr>
        </p:nvSpPr>
        <p:spPr/>
        <p:txBody>
          <a:bodyPr/>
          <a:lstStyle/>
          <a:p>
            <a:pPr eaLnBrk="1" hangingPunct="1"/>
            <a:r>
              <a:rPr lang="fr-FR" smtClean="0"/>
              <a:t>Priorités perçues : détail</a:t>
            </a:r>
          </a:p>
        </p:txBody>
      </p:sp>
      <p:sp>
        <p:nvSpPr>
          <p:cNvPr id="12292" name="Espace réservé du texte 2"/>
          <p:cNvSpPr>
            <a:spLocks noGrp="1"/>
          </p:cNvSpPr>
          <p:nvPr>
            <p:ph type="body" sz="half" idx="1"/>
          </p:nvPr>
        </p:nvSpPr>
        <p:spPr>
          <a:xfrm>
            <a:off x="461963" y="571500"/>
            <a:ext cx="8539162" cy="1450975"/>
          </a:xfrm>
        </p:spPr>
        <p:txBody>
          <a:bodyPr/>
          <a:lstStyle/>
          <a:p>
            <a:pPr eaLnBrk="1" hangingPunct="1"/>
            <a:r>
              <a:rPr lang="fr-FR" smtClean="0"/>
              <a:t>Q4. Diriez-vous que les choses suivantes sont importantes ou non  pour vous ? </a:t>
            </a:r>
            <a:endParaRPr lang="fr-FR" sz="1200" i="1" smtClean="0"/>
          </a:p>
        </p:txBody>
      </p:sp>
      <p:sp>
        <p:nvSpPr>
          <p:cNvPr id="12293" name="ZoneTexte 6"/>
          <p:cNvSpPr txBox="1">
            <a:spLocks noChangeArrowheads="1"/>
          </p:cNvSpPr>
          <p:nvPr/>
        </p:nvSpPr>
        <p:spPr bwMode="auto">
          <a:xfrm>
            <a:off x="161925" y="3786188"/>
            <a:ext cx="3481388" cy="276225"/>
          </a:xfrm>
          <a:prstGeom prst="rect">
            <a:avLst/>
          </a:prstGeom>
          <a:noFill/>
          <a:ln w="9525">
            <a:noFill/>
            <a:miter lim="800000"/>
            <a:headEnd/>
            <a:tailEnd/>
          </a:ln>
        </p:spPr>
        <p:txBody>
          <a:bodyPr wrap="none">
            <a:spAutoFit/>
          </a:bodyPr>
          <a:lstStyle/>
          <a:p>
            <a:r>
              <a:rPr lang="fr-FR" sz="1200" b="1" i="1">
                <a:solidFill>
                  <a:srgbClr val="C00000"/>
                </a:solidFill>
              </a:rPr>
              <a:t>La femme doit rester vierge avant le mariage </a:t>
            </a:r>
          </a:p>
        </p:txBody>
      </p:sp>
      <p:sp>
        <p:nvSpPr>
          <p:cNvPr id="12294"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643688" y="887413"/>
          <a:ext cx="2405062"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IMPORTANT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643688" y="4021138"/>
          <a:ext cx="2405062"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349" name="Ellipse 12"/>
          <p:cNvSpPr>
            <a:spLocks noChangeArrowheads="1"/>
          </p:cNvSpPr>
          <p:nvPr/>
        </p:nvSpPr>
        <p:spPr bwMode="auto">
          <a:xfrm>
            <a:off x="7616825" y="3062288"/>
            <a:ext cx="428625" cy="214312"/>
          </a:xfrm>
          <a:prstGeom prst="ellipse">
            <a:avLst/>
          </a:prstGeom>
          <a:noFill/>
          <a:ln w="9525" algn="ctr">
            <a:solidFill>
              <a:srgbClr val="009900"/>
            </a:solidFill>
            <a:round/>
            <a:headEnd/>
            <a:tailEnd/>
          </a:ln>
        </p:spPr>
        <p:txBody>
          <a:bodyPr/>
          <a:lstStyle/>
          <a:p>
            <a:pPr algn="ctr"/>
            <a:endParaRPr lang="fr-FR"/>
          </a:p>
        </p:txBody>
      </p:sp>
      <p:sp>
        <p:nvSpPr>
          <p:cNvPr id="12350" name="ZoneTexte 15"/>
          <p:cNvSpPr txBox="1">
            <a:spLocks noChangeArrowheads="1"/>
          </p:cNvSpPr>
          <p:nvPr/>
        </p:nvSpPr>
        <p:spPr bwMode="auto">
          <a:xfrm>
            <a:off x="142875" y="1285875"/>
            <a:ext cx="4041775" cy="276225"/>
          </a:xfrm>
          <a:prstGeom prst="rect">
            <a:avLst/>
          </a:prstGeom>
          <a:noFill/>
          <a:ln w="9525">
            <a:noFill/>
            <a:miter lim="800000"/>
            <a:headEnd/>
            <a:tailEnd/>
          </a:ln>
        </p:spPr>
        <p:txBody>
          <a:bodyPr wrap="none">
            <a:spAutoFit/>
          </a:bodyPr>
          <a:lstStyle/>
          <a:p>
            <a:r>
              <a:rPr lang="fr-FR" sz="1200" b="1" i="1">
                <a:solidFill>
                  <a:srgbClr val="C00000"/>
                </a:solidFill>
              </a:rPr>
              <a:t>Se marier avec une personne de religion musulmane</a:t>
            </a:r>
          </a:p>
        </p:txBody>
      </p:sp>
      <p:sp>
        <p:nvSpPr>
          <p:cNvPr id="12351" name="Ellipse 11"/>
          <p:cNvSpPr>
            <a:spLocks noChangeArrowheads="1"/>
          </p:cNvSpPr>
          <p:nvPr/>
        </p:nvSpPr>
        <p:spPr bwMode="auto">
          <a:xfrm>
            <a:off x="7616825" y="5795963"/>
            <a:ext cx="428625" cy="214312"/>
          </a:xfrm>
          <a:prstGeom prst="ellipse">
            <a:avLst/>
          </a:prstGeom>
          <a:noFill/>
          <a:ln w="9525" algn="ctr">
            <a:solidFill>
              <a:srgbClr val="009900"/>
            </a:solidFill>
            <a:round/>
            <a:headEnd/>
            <a:tailEnd/>
          </a:ln>
        </p:spPr>
        <p:txBody>
          <a:bodyPr/>
          <a:lstStyle/>
          <a:p>
            <a:pPr algn="ctr"/>
            <a:endParaRPr lang="fr-FR"/>
          </a:p>
        </p:txBody>
      </p:sp>
      <p:sp>
        <p:nvSpPr>
          <p:cNvPr id="12352" name="Ellipse 14"/>
          <p:cNvSpPr>
            <a:spLocks noChangeArrowheads="1"/>
          </p:cNvSpPr>
          <p:nvPr/>
        </p:nvSpPr>
        <p:spPr bwMode="auto">
          <a:xfrm>
            <a:off x="8429625" y="5286375"/>
            <a:ext cx="428625" cy="214313"/>
          </a:xfrm>
          <a:prstGeom prst="ellipse">
            <a:avLst/>
          </a:prstGeom>
          <a:noFill/>
          <a:ln w="9525" algn="ctr">
            <a:solidFill>
              <a:srgbClr val="009900"/>
            </a:solidFill>
            <a:round/>
            <a:headEnd/>
            <a:tailEnd/>
          </a:ln>
        </p:spPr>
        <p:txBody>
          <a:bodyPr/>
          <a:lstStyle/>
          <a:p>
            <a:pPr algn="ctr"/>
            <a:endParaRPr lang="fr-FR"/>
          </a:p>
        </p:txBody>
      </p:sp>
      <p:sp>
        <p:nvSpPr>
          <p:cNvPr id="12353" name="Ellipse 17"/>
          <p:cNvSpPr>
            <a:spLocks noChangeArrowheads="1"/>
          </p:cNvSpPr>
          <p:nvPr/>
        </p:nvSpPr>
        <p:spPr bwMode="auto">
          <a:xfrm>
            <a:off x="8429625" y="2813050"/>
            <a:ext cx="428625" cy="214313"/>
          </a:xfrm>
          <a:prstGeom prst="ellipse">
            <a:avLst/>
          </a:prstGeom>
          <a:noFill/>
          <a:ln w="9525" algn="ctr">
            <a:solidFill>
              <a:srgbClr val="009900"/>
            </a:solidFill>
            <a:round/>
            <a:headEnd/>
            <a:tailEnd/>
          </a:ln>
        </p:spPr>
        <p:txBody>
          <a:bodyPr/>
          <a:lstStyle/>
          <a:p>
            <a:pPr algn="ctr"/>
            <a:endParaRPr lang="fr-FR"/>
          </a:p>
        </p:txBody>
      </p:sp>
      <p:sp>
        <p:nvSpPr>
          <p:cNvPr id="12354" name="ZoneTexte 13"/>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re 1"/>
          <p:cNvSpPr>
            <a:spLocks noGrp="1"/>
          </p:cNvSpPr>
          <p:nvPr>
            <p:ph type="title"/>
          </p:nvPr>
        </p:nvSpPr>
        <p:spPr/>
        <p:txBody>
          <a:bodyPr/>
          <a:lstStyle/>
          <a:p>
            <a:pPr eaLnBrk="1" hangingPunct="1"/>
            <a:r>
              <a:rPr lang="fr-FR" smtClean="0"/>
              <a:t>Priorités perçues : détail</a:t>
            </a:r>
          </a:p>
        </p:txBody>
      </p:sp>
      <p:sp>
        <p:nvSpPr>
          <p:cNvPr id="13316" name="Espace réservé du texte 2"/>
          <p:cNvSpPr>
            <a:spLocks noGrp="1"/>
          </p:cNvSpPr>
          <p:nvPr>
            <p:ph type="body" sz="half" idx="1"/>
          </p:nvPr>
        </p:nvSpPr>
        <p:spPr>
          <a:xfrm>
            <a:off x="461963" y="571500"/>
            <a:ext cx="8539162" cy="1450975"/>
          </a:xfrm>
        </p:spPr>
        <p:txBody>
          <a:bodyPr/>
          <a:lstStyle/>
          <a:p>
            <a:pPr eaLnBrk="1" hangingPunct="1"/>
            <a:r>
              <a:rPr lang="fr-FR" smtClean="0"/>
              <a:t>Q4. Diriez-vous que les choses suivantes sont importantes ou non  pour vous ? </a:t>
            </a:r>
            <a:endParaRPr lang="fr-FR" sz="1200" i="1" smtClean="0"/>
          </a:p>
        </p:txBody>
      </p:sp>
      <p:graphicFrame>
        <p:nvGraphicFramePr>
          <p:cNvPr id="13314" name="Espace réservé du contenu 4"/>
          <p:cNvGraphicFramePr>
            <a:graphicFrameLocks noGrp="1"/>
          </p:cNvGraphicFramePr>
          <p:nvPr>
            <p:ph sz="half" idx="2"/>
          </p:nvPr>
        </p:nvGraphicFramePr>
        <p:xfrm>
          <a:off x="285750" y="1477963"/>
          <a:ext cx="7215188" cy="5094287"/>
        </p:xfrm>
        <a:graphic>
          <a:graphicData uri="http://schemas.openxmlformats.org/presentationml/2006/ole">
            <p:oleObj spid="_x0000_s13314" r:id="rId3" imgW="7212193" imgH="5096698" progId="Excel.Chart.8">
              <p:embed/>
            </p:oleObj>
          </a:graphicData>
        </a:graphic>
      </p:graphicFrame>
      <p:sp>
        <p:nvSpPr>
          <p:cNvPr id="13317" name="ZoneTexte 5"/>
          <p:cNvSpPr txBox="1">
            <a:spLocks noChangeArrowheads="1"/>
          </p:cNvSpPr>
          <p:nvPr/>
        </p:nvSpPr>
        <p:spPr bwMode="auto">
          <a:xfrm>
            <a:off x="71438" y="1508125"/>
            <a:ext cx="5008562" cy="277813"/>
          </a:xfrm>
          <a:prstGeom prst="rect">
            <a:avLst/>
          </a:prstGeom>
          <a:noFill/>
          <a:ln w="9525">
            <a:noFill/>
            <a:miter lim="800000"/>
            <a:headEnd/>
            <a:tailEnd/>
          </a:ln>
        </p:spPr>
        <p:txBody>
          <a:bodyPr wrap="none">
            <a:spAutoFit/>
          </a:bodyPr>
          <a:lstStyle/>
          <a:p>
            <a:r>
              <a:rPr lang="fr-FR" sz="1200" b="1" i="1">
                <a:solidFill>
                  <a:srgbClr val="C00000"/>
                </a:solidFill>
              </a:rPr>
              <a:t>Se marier avec une personne marocaine ou d’origine marocaine</a:t>
            </a:r>
          </a:p>
        </p:txBody>
      </p:sp>
      <p:sp>
        <p:nvSpPr>
          <p:cNvPr id="13318" name="ZoneTexte 7"/>
          <p:cNvSpPr txBox="1">
            <a:spLocks noChangeArrowheads="1"/>
          </p:cNvSpPr>
          <p:nvPr/>
        </p:nvSpPr>
        <p:spPr bwMode="auto">
          <a:xfrm>
            <a:off x="4068763" y="1192213"/>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643688" y="1079500"/>
          <a:ext cx="2405062" cy="2671763"/>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IMPORTANT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348" name="Ellipse 12"/>
          <p:cNvSpPr>
            <a:spLocks noChangeArrowheads="1"/>
          </p:cNvSpPr>
          <p:nvPr/>
        </p:nvSpPr>
        <p:spPr bwMode="auto">
          <a:xfrm>
            <a:off x="7626350" y="1746250"/>
            <a:ext cx="428625" cy="214313"/>
          </a:xfrm>
          <a:prstGeom prst="ellipse">
            <a:avLst/>
          </a:prstGeom>
          <a:noFill/>
          <a:ln w="9525" algn="ctr">
            <a:solidFill>
              <a:srgbClr val="009900"/>
            </a:solidFill>
            <a:round/>
            <a:headEnd/>
            <a:tailEnd/>
          </a:ln>
        </p:spPr>
        <p:txBody>
          <a:bodyPr/>
          <a:lstStyle/>
          <a:p>
            <a:pPr algn="ctr"/>
            <a:endParaRPr lang="fr-FR"/>
          </a:p>
        </p:txBody>
      </p:sp>
      <p:sp>
        <p:nvSpPr>
          <p:cNvPr id="13349" name="Ellipse 10"/>
          <p:cNvSpPr>
            <a:spLocks noChangeArrowheads="1"/>
          </p:cNvSpPr>
          <p:nvPr/>
        </p:nvSpPr>
        <p:spPr bwMode="auto">
          <a:xfrm>
            <a:off x="7626350" y="2513013"/>
            <a:ext cx="428625" cy="214312"/>
          </a:xfrm>
          <a:prstGeom prst="ellipse">
            <a:avLst/>
          </a:prstGeom>
          <a:noFill/>
          <a:ln w="9525" algn="ctr">
            <a:solidFill>
              <a:srgbClr val="009900"/>
            </a:solidFill>
            <a:round/>
            <a:headEnd/>
            <a:tailEnd/>
          </a:ln>
        </p:spPr>
        <p:txBody>
          <a:bodyPr/>
          <a:lstStyle/>
          <a:p>
            <a:pPr algn="ctr"/>
            <a:endParaRPr lang="fr-FR"/>
          </a:p>
        </p:txBody>
      </p:sp>
      <p:sp>
        <p:nvSpPr>
          <p:cNvPr id="13350" name="ZoneTexte 11"/>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p:txBody>
          <a:bodyPr/>
          <a:lstStyle/>
          <a:p>
            <a:pPr eaLnBrk="1" hangingPunct="1"/>
            <a:r>
              <a:rPr lang="fr-FR" smtClean="0"/>
              <a:t>Méthodologie</a:t>
            </a:r>
          </a:p>
        </p:txBody>
      </p:sp>
      <p:sp>
        <p:nvSpPr>
          <p:cNvPr id="76803" name="Espace réservé du contenu 2"/>
          <p:cNvSpPr>
            <a:spLocks noGrp="1"/>
          </p:cNvSpPr>
          <p:nvPr>
            <p:ph idx="1"/>
          </p:nvPr>
        </p:nvSpPr>
        <p:spPr>
          <a:xfrm>
            <a:off x="468313" y="500063"/>
            <a:ext cx="8218487" cy="5545137"/>
          </a:xfrm>
        </p:spPr>
        <p:txBody>
          <a:bodyPr/>
          <a:lstStyle/>
          <a:p>
            <a:pPr algn="just" eaLnBrk="1" hangingPunct="1"/>
            <a:r>
              <a:rPr lang="fr-FR" smtClean="0"/>
              <a:t>A la demande du Conseil de la Communauté Marocaine à l’Etranger (CCME), BVA a réalisé une enquête ad hoc du 17 mai au 11 juin 2010 auprès d’un échantillon de 2610 personnes marocaines ou d’origine marocaine (1</a:t>
            </a:r>
            <a:r>
              <a:rPr lang="fr-FR" baseline="30000" smtClean="0"/>
              <a:t>ère</a:t>
            </a:r>
            <a:r>
              <a:rPr lang="fr-FR" smtClean="0"/>
              <a:t> et 2</a:t>
            </a:r>
            <a:r>
              <a:rPr lang="fr-FR" baseline="30000" smtClean="0"/>
              <a:t>ème</a:t>
            </a:r>
            <a:r>
              <a:rPr lang="fr-FR" smtClean="0"/>
              <a:t> générations) âgées de 18 à 34 ans et vivant en Europe dont : </a:t>
            </a:r>
          </a:p>
          <a:p>
            <a:pPr algn="just" eaLnBrk="1" hangingPunct="1"/>
            <a:endParaRPr lang="fr-FR" sz="800" smtClean="0"/>
          </a:p>
          <a:p>
            <a:pPr lvl="2" algn="just" eaLnBrk="1" hangingPunct="1"/>
            <a:r>
              <a:rPr lang="fr-FR" sz="1400" b="0" smtClean="0"/>
              <a:t>501 en France</a:t>
            </a:r>
          </a:p>
          <a:p>
            <a:pPr lvl="2" algn="just" eaLnBrk="1" hangingPunct="1"/>
            <a:r>
              <a:rPr lang="fr-FR" sz="1400" b="0" smtClean="0"/>
              <a:t>302 en Espagne</a:t>
            </a:r>
          </a:p>
          <a:p>
            <a:pPr lvl="2" algn="just" eaLnBrk="1" hangingPunct="1"/>
            <a:r>
              <a:rPr lang="fr-FR" sz="1400" b="0" smtClean="0"/>
              <a:t>300 en Italie</a:t>
            </a:r>
          </a:p>
          <a:p>
            <a:pPr lvl="2" algn="just" eaLnBrk="1" hangingPunct="1"/>
            <a:r>
              <a:rPr lang="fr-FR" sz="1400" b="0" smtClean="0"/>
              <a:t>506 en Belgique</a:t>
            </a:r>
          </a:p>
          <a:p>
            <a:pPr lvl="2" algn="just" eaLnBrk="1" hangingPunct="1"/>
            <a:r>
              <a:rPr lang="fr-FR" sz="1400" b="0" smtClean="0"/>
              <a:t>501 aux Pays-Bas</a:t>
            </a:r>
          </a:p>
          <a:p>
            <a:pPr lvl="2" algn="just" eaLnBrk="1" hangingPunct="1"/>
            <a:r>
              <a:rPr lang="fr-FR" sz="1400" b="0" smtClean="0"/>
              <a:t>500 en Allemagne</a:t>
            </a:r>
          </a:p>
          <a:p>
            <a:pPr algn="just" eaLnBrk="1" hangingPunct="1">
              <a:buFontTx/>
              <a:buNone/>
            </a:pPr>
            <a:endParaRPr lang="fr-FR" sz="800" smtClean="0"/>
          </a:p>
          <a:p>
            <a:pPr algn="just" eaLnBrk="1" hangingPunct="1"/>
            <a:r>
              <a:rPr lang="fr-FR" smtClean="0"/>
              <a:t>Les interviews ont été conduites par téléphone en France, Belgique, Pays-Bas et Allemagne. En Espagne et Italie, où l’immigration est plus récente, les interviews ont été réalisées en face à face.</a:t>
            </a:r>
          </a:p>
          <a:p>
            <a:pPr algn="just" eaLnBrk="1" hangingPunct="1"/>
            <a:endParaRPr lang="fr-FR" sz="800" smtClean="0"/>
          </a:p>
          <a:p>
            <a:pPr algn="just" eaLnBrk="1" hangingPunct="1"/>
            <a:r>
              <a:rPr lang="fr-FR" smtClean="0"/>
              <a:t>La représentativité de ces échantillons est assurée selon la méthode des quotas au sein de chaque pays en termes de  lieu de naissance (Maroc ou pays d’accueil), sexe, âge et répartition géographique selon les données statistiques officielles disponibles dans chaque pays.</a:t>
            </a:r>
          </a:p>
          <a:p>
            <a:pPr algn="just" eaLnBrk="1" hangingPunct="1">
              <a:buFontTx/>
              <a:buNone/>
            </a:pPr>
            <a:endParaRPr lang="fr-FR" sz="800" smtClean="0"/>
          </a:p>
          <a:p>
            <a:pPr algn="just" eaLnBrk="1" hangingPunct="1"/>
            <a:r>
              <a:rPr lang="fr-FR" smtClean="0"/>
              <a:t>Pour l’analyse des résultats d’ensemble, chaque « communauté » marocaine des différents pays a été ramenée à son poids au sein de l’ensemble des MRE.</a:t>
            </a:r>
          </a:p>
          <a:p>
            <a:pPr eaLnBrk="1" hangingPunct="1"/>
            <a:endParaRPr lang="fr-F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La maîtrise des différentes langues : </a:t>
            </a:r>
          </a:p>
          <a:p>
            <a:pPr algn="ctr">
              <a:defRPr/>
            </a:pPr>
            <a:endParaRPr lang="fr-FR" b="1" i="1" dirty="0">
              <a:solidFill>
                <a:srgbClr val="E63C14"/>
              </a:solidFill>
            </a:endParaRPr>
          </a:p>
          <a:p>
            <a:pPr algn="just">
              <a:defRPr/>
            </a:pPr>
            <a:r>
              <a:rPr lang="fr-FR" b="1" i="1" dirty="0"/>
              <a:t>« - un signe d’ancrage dans le pays de résidence par la maîtrise de la langue </a:t>
            </a:r>
          </a:p>
          <a:p>
            <a:pPr algn="just">
              <a:buFontTx/>
              <a:buChar char="-"/>
              <a:defRPr/>
            </a:pPr>
            <a:r>
              <a:rPr lang="fr-FR" b="1" i="1" dirty="0"/>
              <a:t> …et une nette volonté de connaître l’arabe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re 1"/>
          <p:cNvSpPr>
            <a:spLocks noGrp="1"/>
          </p:cNvSpPr>
          <p:nvPr>
            <p:ph type="title"/>
          </p:nvPr>
        </p:nvSpPr>
        <p:spPr/>
        <p:txBody>
          <a:bodyPr/>
          <a:lstStyle/>
          <a:p>
            <a:pPr eaLnBrk="1" hangingPunct="1"/>
            <a:r>
              <a:rPr lang="fr-FR" smtClean="0"/>
              <a:t>Maîtrise de la langue : Ensemble</a:t>
            </a:r>
          </a:p>
        </p:txBody>
      </p:sp>
      <p:sp>
        <p:nvSpPr>
          <p:cNvPr id="14340" name="Espace réservé du texte 5"/>
          <p:cNvSpPr>
            <a:spLocks noGrp="1"/>
          </p:cNvSpPr>
          <p:nvPr>
            <p:ph type="body" sz="half" idx="1"/>
          </p:nvPr>
        </p:nvSpPr>
        <p:spPr>
          <a:xfrm>
            <a:off x="468313" y="620713"/>
            <a:ext cx="8218487" cy="1022350"/>
          </a:xfrm>
        </p:spPr>
        <p:txBody>
          <a:bodyPr/>
          <a:lstStyle/>
          <a:p>
            <a:pPr eaLnBrk="1" hangingPunct="1"/>
            <a:r>
              <a:rPr lang="fr-FR" smtClean="0"/>
              <a:t>Q0a. Concernant …, diriez-vous que…  </a:t>
            </a:r>
          </a:p>
          <a:p>
            <a:pPr lvl="1" eaLnBrk="1" hangingPunct="1"/>
            <a:r>
              <a:rPr lang="fr-FR" sz="1200" i="1" smtClean="0"/>
              <a:t>Base : A tous</a:t>
            </a:r>
          </a:p>
        </p:txBody>
      </p:sp>
      <p:sp>
        <p:nvSpPr>
          <p:cNvPr id="14341" name="ZoneTexte 6"/>
          <p:cNvSpPr txBox="1">
            <a:spLocks noChangeArrowheads="1"/>
          </p:cNvSpPr>
          <p:nvPr/>
        </p:nvSpPr>
        <p:spPr bwMode="auto">
          <a:xfrm>
            <a:off x="4286250" y="1928813"/>
            <a:ext cx="1004888"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4338" name="Espace réservé du contenu 4"/>
          <p:cNvGraphicFramePr>
            <a:graphicFrameLocks/>
          </p:cNvGraphicFramePr>
          <p:nvPr/>
        </p:nvGraphicFramePr>
        <p:xfrm>
          <a:off x="0" y="1785938"/>
          <a:ext cx="7753350" cy="4857750"/>
        </p:xfrm>
        <a:graphic>
          <a:graphicData uri="http://schemas.openxmlformats.org/presentationml/2006/ole">
            <p:oleObj spid="_x0000_s14338" r:id="rId3" imgW="7754784" imgH="4858933" progId="Excel.Chart.8">
              <p:embed/>
            </p:oleObj>
          </a:graphicData>
        </a:graphic>
      </p:graphicFrame>
      <p:graphicFrame>
        <p:nvGraphicFramePr>
          <p:cNvPr id="10" name="Tableau 9"/>
          <p:cNvGraphicFramePr>
            <a:graphicFrameLocks noGrp="1"/>
          </p:cNvGraphicFramePr>
          <p:nvPr/>
        </p:nvGraphicFramePr>
        <p:xfrm>
          <a:off x="6429375" y="1384300"/>
          <a:ext cx="2476500" cy="2330450"/>
        </p:xfrm>
        <a:graphic>
          <a:graphicData uri="http://schemas.openxmlformats.org/drawingml/2006/table">
            <a:tbl>
              <a:tblPr firstRow="1" bandRow="1">
                <a:tableStyleId>{5C22544A-7EE6-4342-B048-85BDC9FD1C3A}</a:tableStyleId>
              </a:tblPr>
              <a:tblGrid>
                <a:gridCol w="825499"/>
                <a:gridCol w="825499"/>
                <a:gridCol w="825499"/>
              </a:tblGrid>
              <a:tr h="142876">
                <a:tc gridSpan="3">
                  <a:txBody>
                    <a:bodyPr/>
                    <a:lstStyle/>
                    <a:p>
                      <a:pPr algn="ctr"/>
                      <a:r>
                        <a:rPr lang="fr-FR" sz="900" b="1" i="1" dirty="0" smtClean="0">
                          <a:solidFill>
                            <a:srgbClr val="0070C0"/>
                          </a:solidFill>
                        </a:rPr>
                        <a:t>S/T Maîtrise complète</a:t>
                      </a:r>
                    </a:p>
                    <a:p>
                      <a:pPr algn="ctr"/>
                      <a:r>
                        <a:rPr lang="fr-FR" sz="900" b="1" i="1" dirty="0" smtClean="0">
                          <a:solidFill>
                            <a:srgbClr val="0070C0"/>
                          </a:solidFill>
                        </a:rPr>
                        <a:t>ou</a:t>
                      </a:r>
                      <a:r>
                        <a:rPr lang="fr-FR" sz="900" b="1" i="1" baseline="0" dirty="0" smtClean="0">
                          <a:solidFill>
                            <a:srgbClr val="0070C0"/>
                          </a:solidFill>
                        </a:rPr>
                        <a:t> partielle</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4306">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6676">
                <a:tc>
                  <a:txBody>
                    <a:bodyPr/>
                    <a:lstStyle/>
                    <a:p>
                      <a:pPr algn="ctr"/>
                      <a:r>
                        <a:rPr lang="fr-FR" sz="900" b="1" dirty="0" smtClean="0">
                          <a:solidFill>
                            <a:schemeClr val="accent1"/>
                          </a:solidFill>
                        </a:rPr>
                        <a:t>97%</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smtClean="0">
                          <a:solidFill>
                            <a:srgbClr val="0070C0"/>
                          </a:solidFill>
                        </a:rPr>
                        <a:t>95%</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dirty="0" smtClean="0">
                          <a:solidFill>
                            <a:srgbClr val="0070C0"/>
                          </a:solidFill>
                        </a:rPr>
                        <a:t>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76676">
                <a:tc>
                  <a:txBody>
                    <a:bodyPr/>
                    <a:lstStyle/>
                    <a:p>
                      <a:pPr algn="ctr"/>
                      <a:r>
                        <a:rPr lang="fr-FR" sz="900" b="1" dirty="0" smtClean="0">
                          <a:solidFill>
                            <a:schemeClr val="accent1"/>
                          </a:solidFill>
                        </a:rPr>
                        <a:t>93%</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smtClean="0">
                          <a:solidFill>
                            <a:srgbClr val="0070C0"/>
                          </a:solidFill>
                        </a:rPr>
                        <a:t>95%</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dirty="0" smtClean="0">
                          <a:solidFill>
                            <a:srgbClr val="0070C0"/>
                          </a:solidFill>
                        </a:rPr>
                        <a:t>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Espace réservé du contenu 4"/>
          <p:cNvGraphicFramePr>
            <a:graphicFrameLocks noGrp="1"/>
          </p:cNvGraphicFramePr>
          <p:nvPr>
            <p:ph sz="half" idx="2"/>
          </p:nvPr>
        </p:nvGraphicFramePr>
        <p:xfrm>
          <a:off x="0" y="1214438"/>
          <a:ext cx="9144000" cy="5094287"/>
        </p:xfrm>
        <a:graphic>
          <a:graphicData uri="http://schemas.openxmlformats.org/presentationml/2006/ole">
            <p:oleObj spid="_x0000_s15362" r:id="rId3" imgW="9144793" imgH="5096698" progId="Excel.Chart.8">
              <p:embed/>
            </p:oleObj>
          </a:graphicData>
        </a:graphic>
      </p:graphicFrame>
      <p:sp>
        <p:nvSpPr>
          <p:cNvPr id="15363" name="Titre 1"/>
          <p:cNvSpPr>
            <a:spLocks noGrp="1"/>
          </p:cNvSpPr>
          <p:nvPr>
            <p:ph type="title"/>
          </p:nvPr>
        </p:nvSpPr>
        <p:spPr/>
        <p:txBody>
          <a:bodyPr/>
          <a:lstStyle/>
          <a:p>
            <a:pPr eaLnBrk="1" hangingPunct="1"/>
            <a:r>
              <a:rPr lang="fr-FR" smtClean="0"/>
              <a:t>Maîtrise de la langue : Détail</a:t>
            </a:r>
          </a:p>
        </p:txBody>
      </p:sp>
      <p:sp>
        <p:nvSpPr>
          <p:cNvPr id="15364" name="Espace réservé du texte 2"/>
          <p:cNvSpPr>
            <a:spLocks noGrp="1"/>
          </p:cNvSpPr>
          <p:nvPr>
            <p:ph type="body" sz="half" idx="1"/>
          </p:nvPr>
        </p:nvSpPr>
        <p:spPr>
          <a:xfrm>
            <a:off x="468313" y="500063"/>
            <a:ext cx="8218487" cy="2695575"/>
          </a:xfrm>
        </p:spPr>
        <p:txBody>
          <a:bodyPr/>
          <a:lstStyle/>
          <a:p>
            <a:pPr eaLnBrk="1" hangingPunct="1"/>
            <a:r>
              <a:rPr lang="fr-FR" smtClean="0"/>
              <a:t>Q0a. Concernant …, diriez-vous que…  </a:t>
            </a:r>
          </a:p>
          <a:p>
            <a:pPr lvl="1" eaLnBrk="1" hangingPunct="1"/>
            <a:r>
              <a:rPr lang="fr-FR" sz="1200" i="1" smtClean="0"/>
              <a:t>Base : A tous</a:t>
            </a:r>
          </a:p>
        </p:txBody>
      </p:sp>
      <p:sp>
        <p:nvSpPr>
          <p:cNvPr id="15365" name="ZoneTexte 5"/>
          <p:cNvSpPr txBox="1">
            <a:spLocks noChangeArrowheads="1"/>
          </p:cNvSpPr>
          <p:nvPr/>
        </p:nvSpPr>
        <p:spPr bwMode="auto">
          <a:xfrm>
            <a:off x="71438" y="1052513"/>
            <a:ext cx="2511425" cy="277812"/>
          </a:xfrm>
          <a:prstGeom prst="rect">
            <a:avLst/>
          </a:prstGeom>
          <a:noFill/>
          <a:ln w="9525">
            <a:noFill/>
            <a:miter lim="800000"/>
            <a:headEnd/>
            <a:tailEnd/>
          </a:ln>
        </p:spPr>
        <p:txBody>
          <a:bodyPr wrap="none">
            <a:spAutoFit/>
          </a:bodyPr>
          <a:lstStyle/>
          <a:p>
            <a:r>
              <a:rPr lang="fr-FR" sz="1200" b="1" i="1">
                <a:solidFill>
                  <a:srgbClr val="C00000"/>
                </a:solidFill>
              </a:rPr>
              <a:t>La langue du pays de résidence</a:t>
            </a:r>
          </a:p>
        </p:txBody>
      </p:sp>
      <p:sp>
        <p:nvSpPr>
          <p:cNvPr id="15366" name="ZoneTexte 6"/>
          <p:cNvSpPr txBox="1">
            <a:spLocks noChangeArrowheads="1"/>
          </p:cNvSpPr>
          <p:nvPr/>
        </p:nvSpPr>
        <p:spPr bwMode="auto">
          <a:xfrm>
            <a:off x="71438" y="3532188"/>
            <a:ext cx="719137" cy="276225"/>
          </a:xfrm>
          <a:prstGeom prst="rect">
            <a:avLst/>
          </a:prstGeom>
          <a:noFill/>
          <a:ln w="9525">
            <a:noFill/>
            <a:miter lim="800000"/>
            <a:headEnd/>
            <a:tailEnd/>
          </a:ln>
        </p:spPr>
        <p:txBody>
          <a:bodyPr wrap="none">
            <a:spAutoFit/>
          </a:bodyPr>
          <a:lstStyle/>
          <a:p>
            <a:r>
              <a:rPr lang="fr-FR" sz="1200" b="1" i="1">
                <a:solidFill>
                  <a:srgbClr val="C00000"/>
                </a:solidFill>
              </a:rPr>
              <a:t>L’arabe</a:t>
            </a:r>
          </a:p>
        </p:txBody>
      </p:sp>
      <p:sp>
        <p:nvSpPr>
          <p:cNvPr id="15367" name="ZoneTexte 7"/>
          <p:cNvSpPr txBox="1">
            <a:spLocks noChangeArrowheads="1"/>
          </p:cNvSpPr>
          <p:nvPr/>
        </p:nvSpPr>
        <p:spPr bwMode="auto">
          <a:xfrm>
            <a:off x="4071938" y="1093788"/>
            <a:ext cx="1004887"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1" name="Tableau 10"/>
          <p:cNvGraphicFramePr>
            <a:graphicFrameLocks noGrp="1"/>
          </p:cNvGraphicFramePr>
          <p:nvPr/>
        </p:nvGraphicFramePr>
        <p:xfrm>
          <a:off x="6500813" y="646113"/>
          <a:ext cx="2476500" cy="639762"/>
        </p:xfrm>
        <a:graphic>
          <a:graphicData uri="http://schemas.openxmlformats.org/drawingml/2006/table">
            <a:tbl>
              <a:tblPr firstRow="1" bandRow="1">
                <a:tableStyleId>{5C22544A-7EE6-4342-B048-85BDC9FD1C3A}</a:tableStyleId>
              </a:tblPr>
              <a:tblGrid>
                <a:gridCol w="825499"/>
                <a:gridCol w="825499"/>
                <a:gridCol w="825499"/>
              </a:tblGrid>
              <a:tr h="0">
                <a:tc gridSpan="3">
                  <a:txBody>
                    <a:bodyPr/>
                    <a:lstStyle/>
                    <a:p>
                      <a:pPr algn="ctr"/>
                      <a:r>
                        <a:rPr lang="fr-FR" sz="900" b="1" i="1" dirty="0" smtClean="0">
                          <a:solidFill>
                            <a:srgbClr val="0070C0"/>
                          </a:solidFill>
                        </a:rPr>
                        <a:t>ST Maîtrise complète ou partielle</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56">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au 11"/>
          <p:cNvGraphicFramePr>
            <a:graphicFrameLocks noGrp="1"/>
          </p:cNvGraphicFramePr>
          <p:nvPr/>
        </p:nvGraphicFramePr>
        <p:xfrm>
          <a:off x="6572250" y="1346200"/>
          <a:ext cx="2405063" cy="2011363"/>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97%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100%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100%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100%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au 12"/>
          <p:cNvGraphicFramePr>
            <a:graphicFrameLocks noGrp="1"/>
          </p:cNvGraphicFramePr>
          <p:nvPr/>
        </p:nvGraphicFramePr>
        <p:xfrm>
          <a:off x="6572250" y="3786188"/>
          <a:ext cx="2405063"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93%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423" name="ZoneTexte 13"/>
          <p:cNvSpPr txBox="1">
            <a:spLocks noChangeArrowheads="1"/>
          </p:cNvSpPr>
          <p:nvPr/>
        </p:nvSpPr>
        <p:spPr bwMode="auto">
          <a:xfrm>
            <a:off x="6572250"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re 1"/>
          <p:cNvSpPr>
            <a:spLocks noGrp="1"/>
          </p:cNvSpPr>
          <p:nvPr>
            <p:ph type="title"/>
          </p:nvPr>
        </p:nvSpPr>
        <p:spPr>
          <a:xfrm>
            <a:off x="457200" y="117475"/>
            <a:ext cx="8229600" cy="503238"/>
          </a:xfrm>
        </p:spPr>
        <p:txBody>
          <a:bodyPr/>
          <a:lstStyle/>
          <a:p>
            <a:pPr eaLnBrk="1" hangingPunct="1"/>
            <a:r>
              <a:rPr lang="fr-FR" smtClean="0"/>
              <a:t>Lieux d’apprentissage de l’arabe (littéraire ou dialectal) : Ensemble</a:t>
            </a:r>
          </a:p>
        </p:txBody>
      </p:sp>
      <p:sp>
        <p:nvSpPr>
          <p:cNvPr id="16388" name="Espace réservé du texte 2"/>
          <p:cNvSpPr>
            <a:spLocks noGrp="1"/>
          </p:cNvSpPr>
          <p:nvPr>
            <p:ph type="body" sz="half" idx="1"/>
          </p:nvPr>
        </p:nvSpPr>
        <p:spPr>
          <a:xfrm>
            <a:off x="468313" y="692150"/>
            <a:ext cx="8218487" cy="1022350"/>
          </a:xfrm>
        </p:spPr>
        <p:txBody>
          <a:bodyPr/>
          <a:lstStyle/>
          <a:p>
            <a:pPr eaLnBrk="1" hangingPunct="1"/>
            <a:r>
              <a:rPr lang="fr-FR" smtClean="0"/>
              <a:t>Q0b. Avez-vous déjà suivi des cours d’arabe (littéraire ou dialectal) dans les lieux suivants ? </a:t>
            </a:r>
            <a:endParaRPr lang="fr-FR" sz="1200" i="1" smtClean="0"/>
          </a:p>
        </p:txBody>
      </p:sp>
      <p:graphicFrame>
        <p:nvGraphicFramePr>
          <p:cNvPr id="16386" name="Espace réservé du contenu 4"/>
          <p:cNvGraphicFramePr>
            <a:graphicFrameLocks noGrp="1"/>
          </p:cNvGraphicFramePr>
          <p:nvPr>
            <p:ph sz="half" idx="2"/>
          </p:nvPr>
        </p:nvGraphicFramePr>
        <p:xfrm>
          <a:off x="785813" y="1357313"/>
          <a:ext cx="6357937" cy="4857750"/>
        </p:xfrm>
        <a:graphic>
          <a:graphicData uri="http://schemas.openxmlformats.org/presentationml/2006/ole">
            <p:oleObj spid="_x0000_s16386" r:id="rId3" imgW="6358679" imgH="4858933" progId="Excel.Chart.8">
              <p:embed/>
            </p:oleObj>
          </a:graphicData>
        </a:graphic>
      </p:graphicFrame>
      <p:graphicFrame>
        <p:nvGraphicFramePr>
          <p:cNvPr id="7" name="Tableau 6"/>
          <p:cNvGraphicFramePr>
            <a:graphicFrameLocks noGrp="1"/>
          </p:cNvGraphicFramePr>
          <p:nvPr/>
        </p:nvGraphicFramePr>
        <p:xfrm>
          <a:off x="7278688" y="2071688"/>
          <a:ext cx="1651000" cy="503237"/>
        </p:xfrm>
        <a:graphic>
          <a:graphicData uri="http://schemas.openxmlformats.org/drawingml/2006/table">
            <a:tbl>
              <a:tblPr firstRow="1" bandRow="1">
                <a:tableStyleId>{5C22544A-7EE6-4342-B048-85BDC9FD1C3A}</a:tableStyleId>
              </a:tblPr>
              <a:tblGrid>
                <a:gridCol w="825499"/>
                <a:gridCol w="825499"/>
              </a:tblGrid>
              <a:tr h="167707">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7707">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500813" y="1214438"/>
          <a:ext cx="2476500" cy="661987"/>
        </p:xfrm>
        <a:graphic>
          <a:graphicData uri="http://schemas.openxmlformats.org/drawingml/2006/table">
            <a:tbl>
              <a:tblPr firstRow="1" bandRow="1">
                <a:tableStyleId>{5C22544A-7EE6-4342-B048-85BDC9FD1C3A}</a:tableStyleId>
              </a:tblPr>
              <a:tblGrid>
                <a:gridCol w="825499"/>
                <a:gridCol w="825499"/>
                <a:gridCol w="825499"/>
              </a:tblGrid>
              <a:tr h="210286">
                <a:tc gridSpan="3">
                  <a:txBody>
                    <a:bodyPr/>
                    <a:lstStyle/>
                    <a:p>
                      <a:pPr algn="ctr"/>
                      <a:r>
                        <a:rPr lang="fr-FR" sz="900" b="1" i="1" dirty="0" smtClean="0">
                          <a:solidFill>
                            <a:srgbClr val="0070C0"/>
                          </a:solidFill>
                        </a:rPr>
                        <a:t>                       ST 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2655">
                <a:tc>
                  <a:txBody>
                    <a:bodyPr/>
                    <a:lstStyle/>
                    <a:p>
                      <a:pPr algn="ct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399" name="Ellipse 10"/>
          <p:cNvSpPr>
            <a:spLocks noChangeArrowheads="1"/>
          </p:cNvSpPr>
          <p:nvPr/>
        </p:nvSpPr>
        <p:spPr bwMode="auto">
          <a:xfrm>
            <a:off x="8313738" y="2081213"/>
            <a:ext cx="428625" cy="214312"/>
          </a:xfrm>
          <a:prstGeom prst="ellipse">
            <a:avLst/>
          </a:prstGeom>
          <a:noFill/>
          <a:ln w="9525" algn="ctr">
            <a:solidFill>
              <a:srgbClr val="009900"/>
            </a:solidFill>
            <a:round/>
            <a:headEnd/>
            <a:tailEnd/>
          </a:ln>
        </p:spPr>
        <p:txBody>
          <a:bodyPr/>
          <a:lstStyle/>
          <a:p>
            <a:pPr algn="ctr"/>
            <a:endParaRPr lang="fr-FR"/>
          </a:p>
        </p:txBody>
      </p:sp>
      <p:sp>
        <p:nvSpPr>
          <p:cNvPr id="16400" name="ZoneTexte 8"/>
          <p:cNvSpPr txBox="1">
            <a:spLocks noChangeArrowheads="1"/>
          </p:cNvSpPr>
          <p:nvPr/>
        </p:nvSpPr>
        <p:spPr bwMode="auto">
          <a:xfrm>
            <a:off x="142875" y="1724025"/>
            <a:ext cx="1179513" cy="276225"/>
          </a:xfrm>
          <a:prstGeom prst="rect">
            <a:avLst/>
          </a:prstGeom>
          <a:noFill/>
          <a:ln w="9525">
            <a:noFill/>
            <a:miter lim="800000"/>
            <a:headEnd/>
            <a:tailEnd/>
          </a:ln>
        </p:spPr>
        <p:txBody>
          <a:bodyPr wrap="none">
            <a:spAutoFit/>
          </a:bodyPr>
          <a:lstStyle/>
          <a:p>
            <a:r>
              <a:rPr lang="fr-FR" sz="1200" b="1" i="1">
                <a:solidFill>
                  <a:srgbClr val="C00000"/>
                </a:solidFill>
              </a:rPr>
              <a:t>A la mosquée</a:t>
            </a:r>
          </a:p>
        </p:txBody>
      </p:sp>
      <p:sp>
        <p:nvSpPr>
          <p:cNvPr id="16401" name="ZoneTexte 9"/>
          <p:cNvSpPr txBox="1">
            <a:spLocks noChangeArrowheads="1"/>
          </p:cNvSpPr>
          <p:nvPr/>
        </p:nvSpPr>
        <p:spPr bwMode="auto">
          <a:xfrm>
            <a:off x="153988" y="4357688"/>
            <a:ext cx="1766887" cy="276225"/>
          </a:xfrm>
          <a:prstGeom prst="rect">
            <a:avLst/>
          </a:prstGeom>
          <a:noFill/>
          <a:ln w="9525">
            <a:noFill/>
            <a:miter lim="800000"/>
            <a:headEnd/>
            <a:tailEnd/>
          </a:ln>
        </p:spPr>
        <p:txBody>
          <a:bodyPr wrap="none">
            <a:spAutoFit/>
          </a:bodyPr>
          <a:lstStyle/>
          <a:p>
            <a:r>
              <a:rPr lang="fr-FR" sz="1200" b="1" i="1">
                <a:solidFill>
                  <a:srgbClr val="C00000"/>
                </a:solidFill>
              </a:rPr>
              <a:t>Dans une association</a:t>
            </a:r>
          </a:p>
        </p:txBody>
      </p:sp>
      <p:sp>
        <p:nvSpPr>
          <p:cNvPr id="16402" name="ZoneTexte 11"/>
          <p:cNvSpPr txBox="1">
            <a:spLocks noChangeArrowheads="1"/>
          </p:cNvSpPr>
          <p:nvPr/>
        </p:nvSpPr>
        <p:spPr bwMode="auto">
          <a:xfrm>
            <a:off x="153988" y="3000375"/>
            <a:ext cx="5886450" cy="276225"/>
          </a:xfrm>
          <a:prstGeom prst="rect">
            <a:avLst/>
          </a:prstGeom>
          <a:noFill/>
          <a:ln w="9525">
            <a:noFill/>
            <a:miter lim="800000"/>
            <a:headEnd/>
            <a:tailEnd/>
          </a:ln>
        </p:spPr>
        <p:txBody>
          <a:bodyPr wrap="none">
            <a:spAutoFit/>
          </a:bodyPr>
          <a:lstStyle/>
          <a:p>
            <a:r>
              <a:rPr lang="fr-FR" sz="1200" b="1" i="1">
                <a:solidFill>
                  <a:srgbClr val="C00000"/>
                </a:solidFill>
              </a:rPr>
              <a:t>Dans des cours assurés par le gouvernement marocain au sein de votre école</a:t>
            </a:r>
          </a:p>
        </p:txBody>
      </p:sp>
      <p:graphicFrame>
        <p:nvGraphicFramePr>
          <p:cNvPr id="15" name="Tableau 14"/>
          <p:cNvGraphicFramePr>
            <a:graphicFrameLocks noGrp="1"/>
          </p:cNvGraphicFramePr>
          <p:nvPr/>
        </p:nvGraphicFramePr>
        <p:xfrm>
          <a:off x="7286625" y="3425825"/>
          <a:ext cx="1651000" cy="503238"/>
        </p:xfrm>
        <a:graphic>
          <a:graphicData uri="http://schemas.openxmlformats.org/drawingml/2006/table">
            <a:tbl>
              <a:tblPr firstRow="1" bandRow="1">
                <a:tableStyleId>{5C22544A-7EE6-4342-B048-85BDC9FD1C3A}</a:tableStyleId>
              </a:tblPr>
              <a:tblGrid>
                <a:gridCol w="825499"/>
                <a:gridCol w="825499"/>
              </a:tblGrid>
              <a:tr h="167707">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7707">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au 15"/>
          <p:cNvGraphicFramePr>
            <a:graphicFrameLocks noGrp="1"/>
          </p:cNvGraphicFramePr>
          <p:nvPr/>
        </p:nvGraphicFramePr>
        <p:xfrm>
          <a:off x="7286625" y="4714875"/>
          <a:ext cx="1651000" cy="503238"/>
        </p:xfrm>
        <a:graphic>
          <a:graphicData uri="http://schemas.openxmlformats.org/drawingml/2006/table">
            <a:tbl>
              <a:tblPr firstRow="1" bandRow="1">
                <a:tableStyleId>{5C22544A-7EE6-4342-B048-85BDC9FD1C3A}</a:tableStyleId>
              </a:tblPr>
              <a:tblGrid>
                <a:gridCol w="825499"/>
                <a:gridCol w="825499"/>
              </a:tblGrid>
              <a:tr h="167707">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7707">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413" name="Ellipse 12"/>
          <p:cNvSpPr>
            <a:spLocks noChangeArrowheads="1"/>
          </p:cNvSpPr>
          <p:nvPr/>
        </p:nvSpPr>
        <p:spPr bwMode="auto">
          <a:xfrm>
            <a:off x="8313738" y="4724400"/>
            <a:ext cx="428625" cy="214313"/>
          </a:xfrm>
          <a:prstGeom prst="ellipse">
            <a:avLst/>
          </a:prstGeom>
          <a:noFill/>
          <a:ln w="9525" algn="ctr">
            <a:solidFill>
              <a:srgbClr val="009900"/>
            </a:solidFill>
            <a:round/>
            <a:headEnd/>
            <a:tailEnd/>
          </a:ln>
        </p:spPr>
        <p:txBody>
          <a:bodyPr/>
          <a:lstStyle/>
          <a:p>
            <a:pPr algn="ctr"/>
            <a:endParaRPr lang="fr-FR"/>
          </a:p>
        </p:txBody>
      </p:sp>
      <p:sp>
        <p:nvSpPr>
          <p:cNvPr id="16414" name="Ellipse 13"/>
          <p:cNvSpPr>
            <a:spLocks noChangeArrowheads="1"/>
          </p:cNvSpPr>
          <p:nvPr/>
        </p:nvSpPr>
        <p:spPr bwMode="auto">
          <a:xfrm>
            <a:off x="7466013" y="3446463"/>
            <a:ext cx="428625" cy="214312"/>
          </a:xfrm>
          <a:prstGeom prst="ellipse">
            <a:avLst/>
          </a:prstGeom>
          <a:noFill/>
          <a:ln w="9525" algn="ctr">
            <a:solidFill>
              <a:srgbClr val="009900"/>
            </a:solidFill>
            <a:round/>
            <a:headEnd/>
            <a:tailEnd/>
          </a:ln>
        </p:spPr>
        <p:txBody>
          <a:bodyPr/>
          <a:lstStyle/>
          <a:p>
            <a:pPr algn="ctr"/>
            <a:endParaRPr lang="fr-FR"/>
          </a:p>
        </p:txBody>
      </p:sp>
      <p:sp>
        <p:nvSpPr>
          <p:cNvPr id="16415" name="Rectangle 16"/>
          <p:cNvSpPr>
            <a:spLocks noChangeArrowheads="1"/>
          </p:cNvSpPr>
          <p:nvPr/>
        </p:nvSpPr>
        <p:spPr bwMode="auto">
          <a:xfrm>
            <a:off x="714375" y="2357438"/>
            <a:ext cx="8286750" cy="357187"/>
          </a:xfrm>
          <a:prstGeom prst="rect">
            <a:avLst/>
          </a:prstGeom>
          <a:solidFill>
            <a:schemeClr val="bg1"/>
          </a:solidFill>
          <a:ln w="9525" algn="ctr">
            <a:solidFill>
              <a:schemeClr val="bg1"/>
            </a:solidFill>
            <a:round/>
            <a:headEnd/>
            <a:tailEnd/>
          </a:ln>
        </p:spPr>
        <p:txBody>
          <a:bodyPr/>
          <a:lstStyle/>
          <a:p>
            <a:pPr algn="ctr"/>
            <a:endParaRPr lang="fr-FR"/>
          </a:p>
        </p:txBody>
      </p:sp>
      <p:sp>
        <p:nvSpPr>
          <p:cNvPr id="16416" name="Rectangle 17"/>
          <p:cNvSpPr>
            <a:spLocks noChangeArrowheads="1"/>
          </p:cNvSpPr>
          <p:nvPr/>
        </p:nvSpPr>
        <p:spPr bwMode="auto">
          <a:xfrm>
            <a:off x="714375" y="3714750"/>
            <a:ext cx="8286750" cy="357188"/>
          </a:xfrm>
          <a:prstGeom prst="rect">
            <a:avLst/>
          </a:prstGeom>
          <a:solidFill>
            <a:schemeClr val="bg1"/>
          </a:solidFill>
          <a:ln w="9525" algn="ctr">
            <a:solidFill>
              <a:schemeClr val="bg1"/>
            </a:solidFill>
            <a:round/>
            <a:headEnd/>
            <a:tailEnd/>
          </a:ln>
        </p:spPr>
        <p:txBody>
          <a:bodyPr/>
          <a:lstStyle/>
          <a:p>
            <a:pPr algn="ctr"/>
            <a:endParaRPr lang="fr-FR"/>
          </a:p>
        </p:txBody>
      </p:sp>
      <p:sp>
        <p:nvSpPr>
          <p:cNvPr id="16417" name="Rectangle 18"/>
          <p:cNvSpPr>
            <a:spLocks noChangeArrowheads="1"/>
          </p:cNvSpPr>
          <p:nvPr/>
        </p:nvSpPr>
        <p:spPr bwMode="auto">
          <a:xfrm>
            <a:off x="785813" y="5000625"/>
            <a:ext cx="8286750" cy="357188"/>
          </a:xfrm>
          <a:prstGeom prst="rect">
            <a:avLst/>
          </a:prstGeom>
          <a:solidFill>
            <a:schemeClr val="bg1"/>
          </a:solidFill>
          <a:ln w="9525" algn="ctr">
            <a:solidFill>
              <a:schemeClr val="bg1"/>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17410" r:id="rId3" imgW="7285351" imgH="5096698" progId="Excel.Chart.8">
              <p:embed/>
            </p:oleObj>
          </a:graphicData>
        </a:graphic>
      </p:graphicFrame>
      <p:sp>
        <p:nvSpPr>
          <p:cNvPr id="17411" name="Titre 1"/>
          <p:cNvSpPr>
            <a:spLocks noGrp="1"/>
          </p:cNvSpPr>
          <p:nvPr>
            <p:ph type="title"/>
          </p:nvPr>
        </p:nvSpPr>
        <p:spPr/>
        <p:txBody>
          <a:bodyPr/>
          <a:lstStyle/>
          <a:p>
            <a:pPr eaLnBrk="1" hangingPunct="1"/>
            <a:r>
              <a:rPr lang="fr-FR" smtClean="0"/>
              <a:t>Lieux d’apprentissage : détail</a:t>
            </a:r>
          </a:p>
        </p:txBody>
      </p:sp>
      <p:sp>
        <p:nvSpPr>
          <p:cNvPr id="17412" name="Espace réservé du texte 2"/>
          <p:cNvSpPr>
            <a:spLocks noGrp="1"/>
          </p:cNvSpPr>
          <p:nvPr>
            <p:ph type="body" sz="half" idx="1"/>
          </p:nvPr>
        </p:nvSpPr>
        <p:spPr>
          <a:xfrm>
            <a:off x="468313" y="571500"/>
            <a:ext cx="8218487" cy="808038"/>
          </a:xfrm>
        </p:spPr>
        <p:txBody>
          <a:bodyPr/>
          <a:lstStyle/>
          <a:p>
            <a:pPr eaLnBrk="1" hangingPunct="1"/>
            <a:r>
              <a:rPr lang="fr-FR" smtClean="0"/>
              <a:t>Q0b. Avez-vous déjà suivi des cours d’arabe (littéraire ou dialectal) dans les lieux suivants ? </a:t>
            </a:r>
            <a:endParaRPr lang="fr-FR" sz="1200" i="1" smtClean="0"/>
          </a:p>
        </p:txBody>
      </p:sp>
      <p:sp>
        <p:nvSpPr>
          <p:cNvPr id="17413" name="ZoneTexte 5"/>
          <p:cNvSpPr txBox="1">
            <a:spLocks noChangeArrowheads="1"/>
          </p:cNvSpPr>
          <p:nvPr/>
        </p:nvSpPr>
        <p:spPr bwMode="auto">
          <a:xfrm>
            <a:off x="190500" y="1214438"/>
            <a:ext cx="1179513" cy="276225"/>
          </a:xfrm>
          <a:prstGeom prst="rect">
            <a:avLst/>
          </a:prstGeom>
          <a:noFill/>
          <a:ln w="9525">
            <a:noFill/>
            <a:miter lim="800000"/>
            <a:headEnd/>
            <a:tailEnd/>
          </a:ln>
        </p:spPr>
        <p:txBody>
          <a:bodyPr wrap="none">
            <a:spAutoFit/>
          </a:bodyPr>
          <a:lstStyle/>
          <a:p>
            <a:r>
              <a:rPr lang="fr-FR" sz="1200" b="1" i="1">
                <a:solidFill>
                  <a:srgbClr val="C00000"/>
                </a:solidFill>
              </a:rPr>
              <a:t>A la mosquée</a:t>
            </a:r>
          </a:p>
        </p:txBody>
      </p:sp>
      <p:sp>
        <p:nvSpPr>
          <p:cNvPr id="17414"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884238"/>
          <a:ext cx="1603375" cy="2671762"/>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719888" y="4019550"/>
          <a:ext cx="1603375" cy="2011363"/>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452" name="Ellipse 12"/>
          <p:cNvSpPr>
            <a:spLocks noChangeArrowheads="1"/>
          </p:cNvSpPr>
          <p:nvPr/>
        </p:nvSpPr>
        <p:spPr bwMode="auto">
          <a:xfrm>
            <a:off x="6892925" y="4027488"/>
            <a:ext cx="428625" cy="214312"/>
          </a:xfrm>
          <a:prstGeom prst="ellipse">
            <a:avLst/>
          </a:prstGeom>
          <a:noFill/>
          <a:ln w="9525" algn="ctr">
            <a:solidFill>
              <a:srgbClr val="009900"/>
            </a:solidFill>
            <a:round/>
            <a:headEnd/>
            <a:tailEnd/>
          </a:ln>
        </p:spPr>
        <p:txBody>
          <a:bodyPr/>
          <a:lstStyle/>
          <a:p>
            <a:pPr algn="ctr"/>
            <a:endParaRPr lang="fr-FR"/>
          </a:p>
        </p:txBody>
      </p:sp>
      <p:sp>
        <p:nvSpPr>
          <p:cNvPr id="17453" name="ZoneTexte 11"/>
          <p:cNvSpPr txBox="1">
            <a:spLocks noChangeArrowheads="1"/>
          </p:cNvSpPr>
          <p:nvPr/>
        </p:nvSpPr>
        <p:spPr bwMode="auto">
          <a:xfrm>
            <a:off x="71438" y="3724275"/>
            <a:ext cx="5884862" cy="276225"/>
          </a:xfrm>
          <a:prstGeom prst="rect">
            <a:avLst/>
          </a:prstGeom>
          <a:noFill/>
          <a:ln w="9525">
            <a:noFill/>
            <a:miter lim="800000"/>
            <a:headEnd/>
            <a:tailEnd/>
          </a:ln>
        </p:spPr>
        <p:txBody>
          <a:bodyPr wrap="none">
            <a:spAutoFit/>
          </a:bodyPr>
          <a:lstStyle/>
          <a:p>
            <a:r>
              <a:rPr lang="fr-FR" sz="1200" b="1" i="1">
                <a:solidFill>
                  <a:srgbClr val="C00000"/>
                </a:solidFill>
              </a:rPr>
              <a:t>Dans des cours assurés par le gouvernement marocain au sein de votre école</a:t>
            </a:r>
          </a:p>
        </p:txBody>
      </p:sp>
      <p:sp>
        <p:nvSpPr>
          <p:cNvPr id="17454" name="Ellipse 13"/>
          <p:cNvSpPr>
            <a:spLocks noChangeArrowheads="1"/>
          </p:cNvSpPr>
          <p:nvPr/>
        </p:nvSpPr>
        <p:spPr bwMode="auto">
          <a:xfrm>
            <a:off x="6892925" y="5286375"/>
            <a:ext cx="428625" cy="214313"/>
          </a:xfrm>
          <a:prstGeom prst="ellipse">
            <a:avLst/>
          </a:prstGeom>
          <a:noFill/>
          <a:ln w="9525" algn="ctr">
            <a:solidFill>
              <a:srgbClr val="009900"/>
            </a:solidFill>
            <a:round/>
            <a:headEnd/>
            <a:tailEnd/>
          </a:ln>
        </p:spPr>
        <p:txBody>
          <a:bodyPr/>
          <a:lstStyle/>
          <a:p>
            <a:pPr algn="ctr"/>
            <a:endParaRPr lang="fr-FR"/>
          </a:p>
        </p:txBody>
      </p:sp>
      <p:sp>
        <p:nvSpPr>
          <p:cNvPr id="17455" name="Ellipse 14"/>
          <p:cNvSpPr>
            <a:spLocks noChangeArrowheads="1"/>
          </p:cNvSpPr>
          <p:nvPr/>
        </p:nvSpPr>
        <p:spPr bwMode="auto">
          <a:xfrm>
            <a:off x="7688263" y="1554163"/>
            <a:ext cx="428625" cy="214312"/>
          </a:xfrm>
          <a:prstGeom prst="ellipse">
            <a:avLst/>
          </a:prstGeom>
          <a:noFill/>
          <a:ln w="9525" algn="ctr">
            <a:solidFill>
              <a:srgbClr val="009900"/>
            </a:solidFill>
            <a:round/>
            <a:headEnd/>
            <a:tailEnd/>
          </a:ln>
        </p:spPr>
        <p:txBody>
          <a:bodyPr/>
          <a:lstStyle/>
          <a:p>
            <a:pPr algn="ctr"/>
            <a:endParaRPr lang="fr-FR"/>
          </a:p>
        </p:txBody>
      </p:sp>
      <p:sp>
        <p:nvSpPr>
          <p:cNvPr id="17456" name="Ellipse 15"/>
          <p:cNvSpPr>
            <a:spLocks noChangeArrowheads="1"/>
          </p:cNvSpPr>
          <p:nvPr/>
        </p:nvSpPr>
        <p:spPr bwMode="auto">
          <a:xfrm>
            <a:off x="7688263" y="2062163"/>
            <a:ext cx="428625" cy="214312"/>
          </a:xfrm>
          <a:prstGeom prst="ellipse">
            <a:avLst/>
          </a:prstGeom>
          <a:noFill/>
          <a:ln w="9525" algn="ctr">
            <a:solidFill>
              <a:srgbClr val="009900"/>
            </a:solidFill>
            <a:round/>
            <a:headEnd/>
            <a:tailEnd/>
          </a:ln>
        </p:spPr>
        <p:txBody>
          <a:bodyPr/>
          <a:lstStyle/>
          <a:p>
            <a:pPr algn="ctr"/>
            <a:endParaRPr lang="fr-FR"/>
          </a:p>
        </p:txBody>
      </p:sp>
      <p:sp>
        <p:nvSpPr>
          <p:cNvPr id="17457" name="Ellipse 16"/>
          <p:cNvSpPr>
            <a:spLocks noChangeArrowheads="1"/>
          </p:cNvSpPr>
          <p:nvPr/>
        </p:nvSpPr>
        <p:spPr bwMode="auto">
          <a:xfrm>
            <a:off x="7688263" y="2312988"/>
            <a:ext cx="428625" cy="214312"/>
          </a:xfrm>
          <a:prstGeom prst="ellipse">
            <a:avLst/>
          </a:prstGeom>
          <a:noFill/>
          <a:ln w="9525" algn="ctr">
            <a:solidFill>
              <a:srgbClr val="009900"/>
            </a:solidFill>
            <a:round/>
            <a:headEnd/>
            <a:tailEnd/>
          </a:ln>
        </p:spPr>
        <p:txBody>
          <a:bodyPr/>
          <a:lstStyle/>
          <a:p>
            <a:pPr algn="ctr"/>
            <a:endParaRPr lang="fr-FR"/>
          </a:p>
        </p:txBody>
      </p:sp>
      <p:sp>
        <p:nvSpPr>
          <p:cNvPr id="17458" name="Ellipse 17"/>
          <p:cNvSpPr>
            <a:spLocks noChangeArrowheads="1"/>
          </p:cNvSpPr>
          <p:nvPr/>
        </p:nvSpPr>
        <p:spPr bwMode="auto">
          <a:xfrm>
            <a:off x="7688263" y="2562225"/>
            <a:ext cx="428625" cy="214313"/>
          </a:xfrm>
          <a:prstGeom prst="ellipse">
            <a:avLst/>
          </a:prstGeom>
          <a:noFill/>
          <a:ln w="9525" algn="ctr">
            <a:solidFill>
              <a:srgbClr val="009900"/>
            </a:solidFill>
            <a:round/>
            <a:headEnd/>
            <a:tailEnd/>
          </a:ln>
        </p:spPr>
        <p:txBody>
          <a:bodyPr/>
          <a:lstStyle/>
          <a:p>
            <a:pPr algn="ctr"/>
            <a:endParaRPr lang="fr-FR"/>
          </a:p>
        </p:txBody>
      </p:sp>
      <p:sp>
        <p:nvSpPr>
          <p:cNvPr id="17459" name="Ellipse 18"/>
          <p:cNvSpPr>
            <a:spLocks noChangeArrowheads="1"/>
          </p:cNvSpPr>
          <p:nvPr/>
        </p:nvSpPr>
        <p:spPr bwMode="auto">
          <a:xfrm>
            <a:off x="7688263" y="2820988"/>
            <a:ext cx="428625" cy="214312"/>
          </a:xfrm>
          <a:prstGeom prst="ellipse">
            <a:avLst/>
          </a:prstGeom>
          <a:noFill/>
          <a:ln w="9525" algn="ctr">
            <a:solidFill>
              <a:srgbClr val="009900"/>
            </a:solidFill>
            <a:round/>
            <a:headEnd/>
            <a:tailEnd/>
          </a:ln>
        </p:spPr>
        <p:txBody>
          <a:bodyPr/>
          <a:lstStyle/>
          <a:p>
            <a:pPr algn="ctr"/>
            <a:endParaRPr lang="fr-FR"/>
          </a:p>
        </p:txBody>
      </p:sp>
      <p:sp>
        <p:nvSpPr>
          <p:cNvPr id="17460" name="ZoneTexte 19"/>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18434" r:id="rId3" imgW="7285351" imgH="5096698" progId="Excel.Chart.8">
              <p:embed/>
            </p:oleObj>
          </a:graphicData>
        </a:graphic>
      </p:graphicFrame>
      <p:sp>
        <p:nvSpPr>
          <p:cNvPr id="18435" name="Titre 1"/>
          <p:cNvSpPr>
            <a:spLocks noGrp="1"/>
          </p:cNvSpPr>
          <p:nvPr>
            <p:ph type="title"/>
          </p:nvPr>
        </p:nvSpPr>
        <p:spPr/>
        <p:txBody>
          <a:bodyPr/>
          <a:lstStyle/>
          <a:p>
            <a:pPr eaLnBrk="1" hangingPunct="1"/>
            <a:r>
              <a:rPr lang="fr-FR" smtClean="0"/>
              <a:t>Lieux d’apprentissage : détail</a:t>
            </a:r>
          </a:p>
        </p:txBody>
      </p:sp>
      <p:sp>
        <p:nvSpPr>
          <p:cNvPr id="18436" name="Espace réservé du texte 2"/>
          <p:cNvSpPr>
            <a:spLocks noGrp="1"/>
          </p:cNvSpPr>
          <p:nvPr>
            <p:ph type="body" sz="half" idx="1"/>
          </p:nvPr>
        </p:nvSpPr>
        <p:spPr>
          <a:xfrm>
            <a:off x="468313" y="571500"/>
            <a:ext cx="8218487" cy="808038"/>
          </a:xfrm>
        </p:spPr>
        <p:txBody>
          <a:bodyPr/>
          <a:lstStyle/>
          <a:p>
            <a:pPr eaLnBrk="1" hangingPunct="1"/>
            <a:r>
              <a:rPr lang="fr-FR" smtClean="0"/>
              <a:t>Q0b. Avez-vous déjà suivi des cours d’arabe (littéraire ou dialectal) dans les lieux suivants ? </a:t>
            </a:r>
            <a:endParaRPr lang="fr-FR" sz="1200" i="1" smtClean="0"/>
          </a:p>
        </p:txBody>
      </p:sp>
      <p:sp>
        <p:nvSpPr>
          <p:cNvPr id="18437"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900113"/>
          <a:ext cx="1603375" cy="2671762"/>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458" name="ZoneTexte 8"/>
          <p:cNvSpPr txBox="1">
            <a:spLocks noChangeArrowheads="1"/>
          </p:cNvSpPr>
          <p:nvPr/>
        </p:nvSpPr>
        <p:spPr bwMode="auto">
          <a:xfrm>
            <a:off x="119063" y="1214438"/>
            <a:ext cx="1809750" cy="276225"/>
          </a:xfrm>
          <a:prstGeom prst="rect">
            <a:avLst/>
          </a:prstGeom>
          <a:noFill/>
          <a:ln w="9525">
            <a:noFill/>
            <a:miter lim="800000"/>
            <a:headEnd/>
            <a:tailEnd/>
          </a:ln>
        </p:spPr>
        <p:txBody>
          <a:bodyPr wrap="none">
            <a:spAutoFit/>
          </a:bodyPr>
          <a:lstStyle/>
          <a:p>
            <a:r>
              <a:rPr lang="fr-FR" sz="1200" b="1" i="1">
                <a:solidFill>
                  <a:srgbClr val="C00000"/>
                </a:solidFill>
              </a:rPr>
              <a:t>Dans une association </a:t>
            </a:r>
          </a:p>
        </p:txBody>
      </p:sp>
      <p:sp>
        <p:nvSpPr>
          <p:cNvPr id="18459" name="Ellipse 10"/>
          <p:cNvSpPr>
            <a:spLocks noChangeArrowheads="1"/>
          </p:cNvSpPr>
          <p:nvPr/>
        </p:nvSpPr>
        <p:spPr bwMode="auto">
          <a:xfrm>
            <a:off x="7697788" y="1571625"/>
            <a:ext cx="428625" cy="214313"/>
          </a:xfrm>
          <a:prstGeom prst="ellipse">
            <a:avLst/>
          </a:prstGeom>
          <a:noFill/>
          <a:ln w="9525" algn="ctr">
            <a:solidFill>
              <a:srgbClr val="009900"/>
            </a:solidFill>
            <a:round/>
            <a:headEnd/>
            <a:tailEnd/>
          </a:ln>
        </p:spPr>
        <p:txBody>
          <a:bodyPr/>
          <a:lstStyle/>
          <a:p>
            <a:pPr algn="ctr"/>
            <a:endParaRPr lang="fr-FR"/>
          </a:p>
        </p:txBody>
      </p:sp>
      <p:sp>
        <p:nvSpPr>
          <p:cNvPr id="18460" name="Ellipse 11"/>
          <p:cNvSpPr>
            <a:spLocks noChangeArrowheads="1"/>
          </p:cNvSpPr>
          <p:nvPr/>
        </p:nvSpPr>
        <p:spPr bwMode="auto">
          <a:xfrm>
            <a:off x="7697788" y="2820988"/>
            <a:ext cx="428625" cy="214312"/>
          </a:xfrm>
          <a:prstGeom prst="ellipse">
            <a:avLst/>
          </a:prstGeom>
          <a:noFill/>
          <a:ln w="9525" algn="ctr">
            <a:solidFill>
              <a:srgbClr val="009900"/>
            </a:solidFill>
            <a:round/>
            <a:headEnd/>
            <a:tailEnd/>
          </a:ln>
        </p:spPr>
        <p:txBody>
          <a:bodyPr/>
          <a:lstStyle/>
          <a:p>
            <a:pPr algn="ctr"/>
            <a:endParaRPr lang="fr-FR"/>
          </a:p>
        </p:txBody>
      </p:sp>
      <p:sp>
        <p:nvSpPr>
          <p:cNvPr id="18461" name="ZoneTexte 12"/>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re 1"/>
          <p:cNvSpPr>
            <a:spLocks noGrp="1"/>
          </p:cNvSpPr>
          <p:nvPr>
            <p:ph type="title"/>
          </p:nvPr>
        </p:nvSpPr>
        <p:spPr/>
        <p:txBody>
          <a:bodyPr/>
          <a:lstStyle/>
          <a:p>
            <a:pPr eaLnBrk="1" hangingPunct="1"/>
            <a:r>
              <a:rPr lang="fr-FR" smtClean="0"/>
              <a:t>Perception des différents enseignements de l’arabe : Ensemble</a:t>
            </a:r>
          </a:p>
        </p:txBody>
      </p:sp>
      <p:sp>
        <p:nvSpPr>
          <p:cNvPr id="19460" name="Espace réservé du texte 2"/>
          <p:cNvSpPr>
            <a:spLocks noGrp="1"/>
          </p:cNvSpPr>
          <p:nvPr>
            <p:ph type="body" sz="half" idx="1"/>
          </p:nvPr>
        </p:nvSpPr>
        <p:spPr>
          <a:xfrm>
            <a:off x="468313" y="620713"/>
            <a:ext cx="8218487" cy="1022350"/>
          </a:xfrm>
        </p:spPr>
        <p:txBody>
          <a:bodyPr/>
          <a:lstStyle/>
          <a:p>
            <a:pPr eaLnBrk="1" hangingPunct="1"/>
            <a:r>
              <a:rPr lang="fr-FR" smtClean="0"/>
              <a:t>Q0c. Diriez-vous que l’enseignement de l’arabe est très, assez, peu ou pas du tout satisfaisant…?</a:t>
            </a:r>
            <a:endParaRPr lang="fr-FR" sz="1200" i="1" smtClean="0"/>
          </a:p>
        </p:txBody>
      </p:sp>
      <p:graphicFrame>
        <p:nvGraphicFramePr>
          <p:cNvPr id="19458" name="Espace réservé du contenu 4"/>
          <p:cNvGraphicFramePr>
            <a:graphicFrameLocks noGrp="1"/>
          </p:cNvGraphicFramePr>
          <p:nvPr>
            <p:ph sz="half" idx="2"/>
          </p:nvPr>
        </p:nvGraphicFramePr>
        <p:xfrm>
          <a:off x="214313" y="1357313"/>
          <a:ext cx="6357937" cy="4857750"/>
        </p:xfrm>
        <a:graphic>
          <a:graphicData uri="http://schemas.openxmlformats.org/presentationml/2006/ole">
            <p:oleObj spid="_x0000_s19458" r:id="rId3" imgW="6358679" imgH="4858933" progId="Excel.Chart.8">
              <p:embed/>
            </p:oleObj>
          </a:graphicData>
        </a:graphic>
      </p:graphicFrame>
      <p:graphicFrame>
        <p:nvGraphicFramePr>
          <p:cNvPr id="7" name="Tableau 6"/>
          <p:cNvGraphicFramePr>
            <a:graphicFrameLocks noGrp="1"/>
          </p:cNvGraphicFramePr>
          <p:nvPr/>
        </p:nvGraphicFramePr>
        <p:xfrm>
          <a:off x="6524625" y="1714500"/>
          <a:ext cx="2476500" cy="3622675"/>
        </p:xfrm>
        <a:graphic>
          <a:graphicData uri="http://schemas.openxmlformats.org/drawingml/2006/table">
            <a:tbl>
              <a:tblPr firstRow="1" bandRow="1">
                <a:tableStyleId>{5C22544A-7EE6-4342-B048-85BDC9FD1C3A}</a:tableStyleId>
              </a:tblPr>
              <a:tblGrid>
                <a:gridCol w="825499"/>
                <a:gridCol w="825499"/>
                <a:gridCol w="825499"/>
              </a:tblGrid>
              <a:tr h="905865">
                <a:tc>
                  <a:txBody>
                    <a:bodyPr/>
                    <a:lstStyle/>
                    <a:p>
                      <a:pPr algn="ctr"/>
                      <a:r>
                        <a:rPr lang="fr-FR" sz="1050" b="1" dirty="0" smtClean="0">
                          <a:solidFill>
                            <a:schemeClr val="accent1"/>
                          </a:solidFill>
                        </a:rPr>
                        <a:t>76%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chemeClr val="accent1"/>
                          </a:solidFill>
                        </a:rPr>
                        <a:t>75%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500813" y="1217613"/>
          <a:ext cx="2476500" cy="639762"/>
        </p:xfrm>
        <a:graphic>
          <a:graphicData uri="http://schemas.openxmlformats.org/drawingml/2006/table">
            <a:tbl>
              <a:tblPr firstRow="1" bandRow="1">
                <a:tableStyleId>{5C22544A-7EE6-4342-B048-85BDC9FD1C3A}</a:tableStyleId>
              </a:tblPr>
              <a:tblGrid>
                <a:gridCol w="825499"/>
                <a:gridCol w="825499"/>
                <a:gridCol w="825499"/>
              </a:tblGrid>
              <a:tr h="0">
                <a:tc gridSpan="3">
                  <a:txBody>
                    <a:bodyPr/>
                    <a:lstStyle/>
                    <a:p>
                      <a:pPr algn="ctr"/>
                      <a:r>
                        <a:rPr lang="fr-FR" sz="900" b="1" i="1" dirty="0" smtClean="0">
                          <a:solidFill>
                            <a:srgbClr val="0070C0"/>
                          </a:solidFill>
                        </a:rPr>
                        <a:t>ST SATISFAIT</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56">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479" name="Ellipse 8"/>
          <p:cNvSpPr>
            <a:spLocks noChangeArrowheads="1"/>
          </p:cNvSpPr>
          <p:nvPr/>
        </p:nvSpPr>
        <p:spPr bwMode="auto">
          <a:xfrm>
            <a:off x="7500938" y="2955925"/>
            <a:ext cx="428625" cy="214313"/>
          </a:xfrm>
          <a:prstGeom prst="ellipse">
            <a:avLst/>
          </a:prstGeom>
          <a:noFill/>
          <a:ln w="9525" algn="ctr">
            <a:solidFill>
              <a:srgbClr val="009900"/>
            </a:solidFill>
            <a:round/>
            <a:headEnd/>
            <a:tailEnd/>
          </a:ln>
        </p:spPr>
        <p:txBody>
          <a:bodyPr/>
          <a:lstStyle/>
          <a:p>
            <a:pPr algn="ctr"/>
            <a:endParaRPr lang="fr-FR"/>
          </a:p>
        </p:txBody>
      </p:sp>
      <p:sp>
        <p:nvSpPr>
          <p:cNvPr id="10" name="Rectangle 9"/>
          <p:cNvSpPr/>
          <p:nvPr/>
        </p:nvSpPr>
        <p:spPr>
          <a:xfrm>
            <a:off x="571500" y="1071563"/>
            <a:ext cx="6454775" cy="276225"/>
          </a:xfrm>
          <a:prstGeom prst="rect">
            <a:avLst/>
          </a:prstGeom>
        </p:spPr>
        <p:txBody>
          <a:bodyPr wrap="none">
            <a:spAutoFit/>
          </a:bodyPr>
          <a:lstStyle/>
          <a:p>
            <a:pPr marL="742950" lvl="1" indent="-285750">
              <a:spcBef>
                <a:spcPct val="20000"/>
              </a:spcBef>
              <a:buFontTx/>
              <a:buBlip>
                <a:blip r:embed="rId4"/>
              </a:buBlip>
              <a:defRPr/>
            </a:pPr>
            <a:r>
              <a:rPr lang="fr-FR" sz="1200" b="1" i="1" kern="0" dirty="0">
                <a:solidFill>
                  <a:srgbClr val="000000"/>
                </a:solidFill>
                <a:latin typeface="Arial"/>
              </a:rPr>
              <a:t>Base : A ceux qui ont suivi un cours d’arabe dans ce type d’enseignements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Espace réservé du contenu 4"/>
          <p:cNvGraphicFramePr>
            <a:graphicFrameLocks noGrp="1"/>
          </p:cNvGraphicFramePr>
          <p:nvPr>
            <p:ph sz="half" idx="2"/>
          </p:nvPr>
        </p:nvGraphicFramePr>
        <p:xfrm>
          <a:off x="285750" y="1143000"/>
          <a:ext cx="7286625" cy="5094288"/>
        </p:xfrm>
        <a:graphic>
          <a:graphicData uri="http://schemas.openxmlformats.org/presentationml/2006/ole">
            <p:oleObj spid="_x0000_s20482" r:id="rId3" imgW="7285351" imgH="5096698" progId="Excel.Chart.8">
              <p:embed/>
            </p:oleObj>
          </a:graphicData>
        </a:graphic>
      </p:graphicFrame>
      <p:sp>
        <p:nvSpPr>
          <p:cNvPr id="20483" name="Titre 1"/>
          <p:cNvSpPr>
            <a:spLocks noGrp="1"/>
          </p:cNvSpPr>
          <p:nvPr>
            <p:ph type="title"/>
          </p:nvPr>
        </p:nvSpPr>
        <p:spPr/>
        <p:txBody>
          <a:bodyPr/>
          <a:lstStyle/>
          <a:p>
            <a:pPr eaLnBrk="1" hangingPunct="1"/>
            <a:r>
              <a:rPr lang="fr-FR" smtClean="0"/>
              <a:t>Perception des différents enseignements de l’arabe : Détail</a:t>
            </a:r>
          </a:p>
        </p:txBody>
      </p:sp>
      <p:sp>
        <p:nvSpPr>
          <p:cNvPr id="20484" name="Espace réservé du texte 2"/>
          <p:cNvSpPr>
            <a:spLocks noGrp="1"/>
          </p:cNvSpPr>
          <p:nvPr>
            <p:ph type="body" sz="half" idx="1"/>
          </p:nvPr>
        </p:nvSpPr>
        <p:spPr>
          <a:xfrm>
            <a:off x="468313" y="500063"/>
            <a:ext cx="8218487" cy="808037"/>
          </a:xfrm>
        </p:spPr>
        <p:txBody>
          <a:bodyPr/>
          <a:lstStyle/>
          <a:p>
            <a:pPr eaLnBrk="1" hangingPunct="1"/>
            <a:r>
              <a:rPr lang="fr-FR" smtClean="0"/>
              <a:t>Q0c. Diriez-vous que l’enseignement de l’arabe est très, assez, peu ou pas du tout satisfaisant…?</a:t>
            </a:r>
            <a:endParaRPr lang="fr-FR" sz="1200" i="1" smtClean="0"/>
          </a:p>
        </p:txBody>
      </p:sp>
      <p:sp>
        <p:nvSpPr>
          <p:cNvPr id="20485" name="ZoneTexte 5"/>
          <p:cNvSpPr txBox="1">
            <a:spLocks noChangeArrowheads="1"/>
          </p:cNvSpPr>
          <p:nvPr/>
        </p:nvSpPr>
        <p:spPr bwMode="auto">
          <a:xfrm>
            <a:off x="71438" y="1173163"/>
            <a:ext cx="1179512" cy="277812"/>
          </a:xfrm>
          <a:prstGeom prst="rect">
            <a:avLst/>
          </a:prstGeom>
          <a:noFill/>
          <a:ln w="9525">
            <a:noFill/>
            <a:miter lim="800000"/>
            <a:headEnd/>
            <a:tailEnd/>
          </a:ln>
        </p:spPr>
        <p:txBody>
          <a:bodyPr wrap="none">
            <a:spAutoFit/>
          </a:bodyPr>
          <a:lstStyle/>
          <a:p>
            <a:r>
              <a:rPr lang="fr-FR" sz="1200" b="1" i="1">
                <a:solidFill>
                  <a:srgbClr val="C00000"/>
                </a:solidFill>
              </a:rPr>
              <a:t>A la mosquée</a:t>
            </a:r>
          </a:p>
        </p:txBody>
      </p:sp>
      <p:sp>
        <p:nvSpPr>
          <p:cNvPr id="20486" name="ZoneTexte 6"/>
          <p:cNvSpPr txBox="1">
            <a:spLocks noChangeArrowheads="1"/>
          </p:cNvSpPr>
          <p:nvPr/>
        </p:nvSpPr>
        <p:spPr bwMode="auto">
          <a:xfrm>
            <a:off x="71438" y="3652838"/>
            <a:ext cx="5884862" cy="276225"/>
          </a:xfrm>
          <a:prstGeom prst="rect">
            <a:avLst/>
          </a:prstGeom>
          <a:noFill/>
          <a:ln w="9525">
            <a:noFill/>
            <a:miter lim="800000"/>
            <a:headEnd/>
            <a:tailEnd/>
          </a:ln>
        </p:spPr>
        <p:txBody>
          <a:bodyPr wrap="none">
            <a:spAutoFit/>
          </a:bodyPr>
          <a:lstStyle/>
          <a:p>
            <a:r>
              <a:rPr lang="fr-FR" sz="1200" b="1" i="1">
                <a:solidFill>
                  <a:srgbClr val="C00000"/>
                </a:solidFill>
              </a:rPr>
              <a:t>Dans des cours assurés par le gouvernement marocain au sein de votre école</a:t>
            </a:r>
          </a:p>
        </p:txBody>
      </p:sp>
      <p:sp>
        <p:nvSpPr>
          <p:cNvPr id="20487" name="ZoneTexte 7"/>
          <p:cNvSpPr txBox="1">
            <a:spLocks noChangeArrowheads="1"/>
          </p:cNvSpPr>
          <p:nvPr/>
        </p:nvSpPr>
        <p:spPr bwMode="auto">
          <a:xfrm>
            <a:off x="4068763" y="1198563"/>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785813"/>
          <a:ext cx="2405063" cy="2651125"/>
        </p:xfrm>
        <a:graphic>
          <a:graphicData uri="http://schemas.openxmlformats.org/drawingml/2006/table">
            <a:tbl>
              <a:tblPr firstRow="1" bandRow="1">
                <a:tableStyleId>{5C22544A-7EE6-4342-B048-85BDC9FD1C3A}</a:tableStyleId>
              </a:tblPr>
              <a:tblGrid>
                <a:gridCol w="801686"/>
                <a:gridCol w="801686"/>
                <a:gridCol w="801686"/>
              </a:tblGrid>
              <a:tr h="1428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SATISFAIT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8590">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719888" y="3876675"/>
          <a:ext cx="2405062" cy="2011363"/>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75%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542" name="Ellipse 12"/>
          <p:cNvSpPr>
            <a:spLocks noChangeArrowheads="1"/>
          </p:cNvSpPr>
          <p:nvPr/>
        </p:nvSpPr>
        <p:spPr bwMode="auto">
          <a:xfrm>
            <a:off x="7697788" y="3884613"/>
            <a:ext cx="428625" cy="214312"/>
          </a:xfrm>
          <a:prstGeom prst="ellipse">
            <a:avLst/>
          </a:prstGeom>
          <a:noFill/>
          <a:ln w="9525" algn="ctr">
            <a:solidFill>
              <a:srgbClr val="009900"/>
            </a:solidFill>
            <a:round/>
            <a:headEnd/>
            <a:tailEnd/>
          </a:ln>
        </p:spPr>
        <p:txBody>
          <a:bodyPr/>
          <a:lstStyle/>
          <a:p>
            <a:pPr algn="ctr"/>
            <a:endParaRPr lang="fr-FR"/>
          </a:p>
        </p:txBody>
      </p:sp>
      <p:sp>
        <p:nvSpPr>
          <p:cNvPr id="14" name="Rectangle 13"/>
          <p:cNvSpPr/>
          <p:nvPr/>
        </p:nvSpPr>
        <p:spPr>
          <a:xfrm>
            <a:off x="571500" y="901700"/>
            <a:ext cx="6454775" cy="277813"/>
          </a:xfrm>
          <a:prstGeom prst="rect">
            <a:avLst/>
          </a:prstGeom>
        </p:spPr>
        <p:txBody>
          <a:bodyPr wrap="none">
            <a:spAutoFit/>
          </a:bodyPr>
          <a:lstStyle/>
          <a:p>
            <a:pPr marL="742950" lvl="1" indent="-285750">
              <a:spcBef>
                <a:spcPct val="20000"/>
              </a:spcBef>
              <a:buFontTx/>
              <a:buBlip>
                <a:blip r:embed="rId4"/>
              </a:buBlip>
              <a:defRPr/>
            </a:pPr>
            <a:r>
              <a:rPr lang="fr-FR" sz="1200" b="1" i="1" kern="0" dirty="0">
                <a:solidFill>
                  <a:srgbClr val="000000"/>
                </a:solidFill>
                <a:latin typeface="Arial"/>
              </a:rPr>
              <a:t>Base : A ceux qui ont suivi un cours d’arabe dans ce type d’enseignements</a:t>
            </a:r>
          </a:p>
        </p:txBody>
      </p:sp>
      <p:sp>
        <p:nvSpPr>
          <p:cNvPr id="20544" name="ZoneTexte 11"/>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Espace réservé du contenu 4"/>
          <p:cNvGraphicFramePr>
            <a:graphicFrameLocks noGrp="1"/>
          </p:cNvGraphicFramePr>
          <p:nvPr>
            <p:ph sz="half" idx="2"/>
          </p:nvPr>
        </p:nvGraphicFramePr>
        <p:xfrm>
          <a:off x="285750" y="1549400"/>
          <a:ext cx="7286625" cy="5094288"/>
        </p:xfrm>
        <a:graphic>
          <a:graphicData uri="http://schemas.openxmlformats.org/presentationml/2006/ole">
            <p:oleObj spid="_x0000_s21506" r:id="rId3" imgW="7285351" imgH="5096698" progId="Excel.Chart.8">
              <p:embed/>
            </p:oleObj>
          </a:graphicData>
        </a:graphic>
      </p:graphicFrame>
      <p:sp>
        <p:nvSpPr>
          <p:cNvPr id="21507" name="Titre 1"/>
          <p:cNvSpPr>
            <a:spLocks noGrp="1"/>
          </p:cNvSpPr>
          <p:nvPr>
            <p:ph type="title"/>
          </p:nvPr>
        </p:nvSpPr>
        <p:spPr/>
        <p:txBody>
          <a:bodyPr/>
          <a:lstStyle/>
          <a:p>
            <a:pPr eaLnBrk="1" hangingPunct="1"/>
            <a:r>
              <a:rPr lang="fr-FR" smtClean="0"/>
              <a:t>Perception des différents enseignements de l’arabe : Détail</a:t>
            </a:r>
          </a:p>
        </p:txBody>
      </p:sp>
      <p:sp>
        <p:nvSpPr>
          <p:cNvPr id="21508" name="Espace réservé du texte 2"/>
          <p:cNvSpPr>
            <a:spLocks noGrp="1"/>
          </p:cNvSpPr>
          <p:nvPr>
            <p:ph type="body" sz="half" idx="1"/>
          </p:nvPr>
        </p:nvSpPr>
        <p:spPr>
          <a:xfrm>
            <a:off x="468313" y="571500"/>
            <a:ext cx="8218487" cy="808038"/>
          </a:xfrm>
        </p:spPr>
        <p:txBody>
          <a:bodyPr/>
          <a:lstStyle/>
          <a:p>
            <a:pPr eaLnBrk="1" hangingPunct="1"/>
            <a:r>
              <a:rPr lang="fr-FR" smtClean="0"/>
              <a:t>Q0c. Diriez-vous que l’enseignement de l’arabe est très, assez, peu ou pas du tout satisfaisant…?</a:t>
            </a:r>
            <a:endParaRPr lang="fr-FR" sz="1200" i="1" smtClean="0"/>
          </a:p>
        </p:txBody>
      </p:sp>
      <p:sp>
        <p:nvSpPr>
          <p:cNvPr id="21509" name="ZoneTexte 5"/>
          <p:cNvSpPr txBox="1">
            <a:spLocks noChangeArrowheads="1"/>
          </p:cNvSpPr>
          <p:nvPr/>
        </p:nvSpPr>
        <p:spPr bwMode="auto">
          <a:xfrm>
            <a:off x="71438" y="1579563"/>
            <a:ext cx="1766887" cy="277812"/>
          </a:xfrm>
          <a:prstGeom prst="rect">
            <a:avLst/>
          </a:prstGeom>
          <a:noFill/>
          <a:ln w="9525">
            <a:noFill/>
            <a:miter lim="800000"/>
            <a:headEnd/>
            <a:tailEnd/>
          </a:ln>
        </p:spPr>
        <p:txBody>
          <a:bodyPr wrap="none">
            <a:spAutoFit/>
          </a:bodyPr>
          <a:lstStyle/>
          <a:p>
            <a:r>
              <a:rPr lang="fr-FR" sz="1200" b="1" i="1">
                <a:solidFill>
                  <a:srgbClr val="C00000"/>
                </a:solidFill>
              </a:rPr>
              <a:t>Dans une association</a:t>
            </a:r>
          </a:p>
        </p:txBody>
      </p:sp>
      <p:sp>
        <p:nvSpPr>
          <p:cNvPr id="21510" name="ZoneTexte 7"/>
          <p:cNvSpPr txBox="1">
            <a:spLocks noChangeArrowheads="1"/>
          </p:cNvSpPr>
          <p:nvPr/>
        </p:nvSpPr>
        <p:spPr bwMode="auto">
          <a:xfrm>
            <a:off x="4068763" y="1406525"/>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1192213"/>
          <a:ext cx="2405063" cy="2651125"/>
        </p:xfrm>
        <a:graphic>
          <a:graphicData uri="http://schemas.openxmlformats.org/drawingml/2006/table">
            <a:tbl>
              <a:tblPr firstRow="1" bandRow="1">
                <a:tableStyleId>{5C22544A-7EE6-4342-B048-85BDC9FD1C3A}</a:tableStyleId>
              </a:tblPr>
              <a:tblGrid>
                <a:gridCol w="801686"/>
                <a:gridCol w="801686"/>
                <a:gridCol w="801686"/>
              </a:tblGrid>
              <a:tr h="1428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SATISFAIT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8590">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100%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8"/>
          <p:cNvSpPr/>
          <p:nvPr/>
        </p:nvSpPr>
        <p:spPr>
          <a:xfrm>
            <a:off x="571500" y="1000125"/>
            <a:ext cx="6454775" cy="276225"/>
          </a:xfrm>
          <a:prstGeom prst="rect">
            <a:avLst/>
          </a:prstGeom>
        </p:spPr>
        <p:txBody>
          <a:bodyPr wrap="none">
            <a:spAutoFit/>
          </a:bodyPr>
          <a:lstStyle/>
          <a:p>
            <a:pPr marL="742950" lvl="1" indent="-285750">
              <a:spcBef>
                <a:spcPct val="20000"/>
              </a:spcBef>
              <a:buFontTx/>
              <a:buBlip>
                <a:blip r:embed="rId4"/>
              </a:buBlip>
              <a:defRPr/>
            </a:pPr>
            <a:r>
              <a:rPr lang="fr-FR" sz="1200" b="1" i="1" kern="0" dirty="0">
                <a:solidFill>
                  <a:srgbClr val="000000"/>
                </a:solidFill>
                <a:latin typeface="Arial"/>
              </a:rPr>
              <a:t>Base : A ceux qui ont suivi un cours d’arabe dans ce type d’enseignements</a:t>
            </a:r>
          </a:p>
        </p:txBody>
      </p:sp>
      <p:sp>
        <p:nvSpPr>
          <p:cNvPr id="21541" name="ZoneTexte 10"/>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re 1"/>
          <p:cNvSpPr>
            <a:spLocks noGrp="1"/>
          </p:cNvSpPr>
          <p:nvPr>
            <p:ph type="title"/>
          </p:nvPr>
        </p:nvSpPr>
        <p:spPr/>
        <p:txBody>
          <a:bodyPr/>
          <a:lstStyle/>
          <a:p>
            <a:pPr eaLnBrk="1" hangingPunct="1"/>
            <a:r>
              <a:rPr lang="fr-FR" smtClean="0"/>
              <a:t>Volonté d’apprentissage de l’arabe : Ensemble</a:t>
            </a:r>
          </a:p>
        </p:txBody>
      </p:sp>
      <p:sp>
        <p:nvSpPr>
          <p:cNvPr id="22532" name="Espace réservé du texte 5"/>
          <p:cNvSpPr>
            <a:spLocks noGrp="1"/>
          </p:cNvSpPr>
          <p:nvPr>
            <p:ph type="body" sz="half" idx="1"/>
          </p:nvPr>
        </p:nvSpPr>
        <p:spPr>
          <a:xfrm>
            <a:off x="468313" y="620713"/>
            <a:ext cx="8218487" cy="1022350"/>
          </a:xfrm>
        </p:spPr>
        <p:txBody>
          <a:bodyPr/>
          <a:lstStyle/>
          <a:p>
            <a:pPr eaLnBrk="1" hangingPunct="1"/>
            <a:r>
              <a:rPr lang="fr-FR" smtClean="0"/>
              <a:t>Q0e. Souhaiteriez-vous apprendre… </a:t>
            </a:r>
            <a:endParaRPr lang="fr-FR" sz="1200" i="1" smtClean="0"/>
          </a:p>
        </p:txBody>
      </p:sp>
      <p:sp>
        <p:nvSpPr>
          <p:cNvPr id="22533" name="ZoneTexte 6"/>
          <p:cNvSpPr txBox="1">
            <a:spLocks noChangeArrowheads="1"/>
          </p:cNvSpPr>
          <p:nvPr/>
        </p:nvSpPr>
        <p:spPr bwMode="auto">
          <a:xfrm>
            <a:off x="4286250" y="1497013"/>
            <a:ext cx="1004888" cy="231775"/>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22530" name="Espace réservé du contenu 4"/>
          <p:cNvGraphicFramePr>
            <a:graphicFrameLocks/>
          </p:cNvGraphicFramePr>
          <p:nvPr/>
        </p:nvGraphicFramePr>
        <p:xfrm>
          <a:off x="-142875" y="1785938"/>
          <a:ext cx="7753350" cy="4857750"/>
        </p:xfrm>
        <a:graphic>
          <a:graphicData uri="http://schemas.openxmlformats.org/presentationml/2006/ole">
            <p:oleObj spid="_x0000_s22530" r:id="rId3" imgW="7748688" imgH="4858933" progId="Excel.Chart.8">
              <p:embed/>
            </p:oleObj>
          </a:graphicData>
        </a:graphic>
      </p:graphicFrame>
      <p:graphicFrame>
        <p:nvGraphicFramePr>
          <p:cNvPr id="9" name="Tableau 8"/>
          <p:cNvGraphicFramePr>
            <a:graphicFrameLocks noGrp="1"/>
          </p:cNvGraphicFramePr>
          <p:nvPr/>
        </p:nvGraphicFramePr>
        <p:xfrm>
          <a:off x="6524625" y="1857375"/>
          <a:ext cx="2476500" cy="2286000"/>
        </p:xfrm>
        <a:graphic>
          <a:graphicData uri="http://schemas.openxmlformats.org/drawingml/2006/table">
            <a:tbl>
              <a:tblPr firstRow="1" bandRow="1">
                <a:tableStyleId>{5C22544A-7EE6-4342-B048-85BDC9FD1C3A}</a:tableStyleId>
              </a:tblPr>
              <a:tblGrid>
                <a:gridCol w="825499"/>
                <a:gridCol w="825499"/>
                <a:gridCol w="825499"/>
              </a:tblGrid>
              <a:tr h="1143008">
                <a:tc>
                  <a:txBody>
                    <a:bodyPr/>
                    <a:lstStyle/>
                    <a:p>
                      <a:pPr algn="ctr"/>
                      <a:r>
                        <a:rPr lang="fr-FR" sz="1050" b="1" dirty="0" smtClean="0">
                          <a:solidFill>
                            <a:schemeClr val="accent1"/>
                          </a:solidFill>
                        </a:rPr>
                        <a:t>77%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43008">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au 9"/>
          <p:cNvGraphicFramePr>
            <a:graphicFrameLocks noGrp="1"/>
          </p:cNvGraphicFramePr>
          <p:nvPr/>
        </p:nvGraphicFramePr>
        <p:xfrm>
          <a:off x="6500813" y="1285875"/>
          <a:ext cx="2476500" cy="639763"/>
        </p:xfrm>
        <a:graphic>
          <a:graphicData uri="http://schemas.openxmlformats.org/drawingml/2006/table">
            <a:tbl>
              <a:tblPr firstRow="1" bandRow="1">
                <a:tableStyleId>{5C22544A-7EE6-4342-B048-85BDC9FD1C3A}</a:tableStyleId>
              </a:tblPr>
              <a:tblGrid>
                <a:gridCol w="825499"/>
                <a:gridCol w="825499"/>
                <a:gridCol w="825499"/>
              </a:tblGrid>
              <a:tr h="0">
                <a:tc gridSpan="3">
                  <a:txBody>
                    <a:bodyPr/>
                    <a:lstStyle/>
                    <a:p>
                      <a:pPr algn="ctr"/>
                      <a:r>
                        <a:rPr lang="fr-FR" sz="900" b="1" i="1" dirty="0" smtClean="0">
                          <a:solidFill>
                            <a:srgbClr val="0070C0"/>
                          </a:solidFill>
                        </a:rPr>
                        <a:t>ST 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56">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546" name="Ellipse 10"/>
          <p:cNvSpPr>
            <a:spLocks noChangeArrowheads="1"/>
          </p:cNvSpPr>
          <p:nvPr/>
        </p:nvSpPr>
        <p:spPr bwMode="auto">
          <a:xfrm>
            <a:off x="8358188" y="2322513"/>
            <a:ext cx="428625" cy="214312"/>
          </a:xfrm>
          <a:prstGeom prst="ellipse">
            <a:avLst/>
          </a:prstGeom>
          <a:noFill/>
          <a:ln w="9525" algn="ctr">
            <a:solidFill>
              <a:srgbClr val="009900"/>
            </a:solidFill>
            <a:round/>
            <a:headEnd/>
            <a:tailEnd/>
          </a:ln>
        </p:spPr>
        <p:txBody>
          <a:bodyPr/>
          <a:lstStyle/>
          <a:p>
            <a:pPr algn="ctr"/>
            <a:endParaRPr lang="fr-FR"/>
          </a:p>
        </p:txBody>
      </p:sp>
      <p:sp>
        <p:nvSpPr>
          <p:cNvPr id="12" name="Rectangle 11"/>
          <p:cNvSpPr/>
          <p:nvPr/>
        </p:nvSpPr>
        <p:spPr>
          <a:xfrm>
            <a:off x="-285750" y="1857375"/>
            <a:ext cx="3357563" cy="246063"/>
          </a:xfrm>
          <a:prstGeom prst="rect">
            <a:avLst/>
          </a:prstGeom>
        </p:spPr>
        <p:txBody>
          <a:bodyPr>
            <a:spAutoFit/>
          </a:bodyPr>
          <a:lstStyle/>
          <a:p>
            <a:pPr marL="742950" lvl="1" indent="-285750">
              <a:spcBef>
                <a:spcPct val="20000"/>
              </a:spcBef>
              <a:buFontTx/>
              <a:buBlip>
                <a:blip r:embed="rId4"/>
              </a:buBlip>
              <a:defRPr/>
            </a:pPr>
            <a:r>
              <a:rPr lang="fr-FR" sz="1000" b="1" i="1" kern="0" dirty="0">
                <a:solidFill>
                  <a:srgbClr val="000000"/>
                </a:solidFill>
                <a:latin typeface="Arial"/>
              </a:rPr>
              <a:t>Base : A ceux qui ne parlent pas l’arabe</a:t>
            </a:r>
          </a:p>
        </p:txBody>
      </p:sp>
      <p:sp>
        <p:nvSpPr>
          <p:cNvPr id="13" name="Rectangle 12"/>
          <p:cNvSpPr/>
          <p:nvPr/>
        </p:nvSpPr>
        <p:spPr>
          <a:xfrm>
            <a:off x="-285750" y="3071813"/>
            <a:ext cx="4429125" cy="246062"/>
          </a:xfrm>
          <a:prstGeom prst="rect">
            <a:avLst/>
          </a:prstGeom>
        </p:spPr>
        <p:txBody>
          <a:bodyPr>
            <a:spAutoFit/>
          </a:bodyPr>
          <a:lstStyle/>
          <a:p>
            <a:pPr marL="742950" lvl="1" indent="-285750">
              <a:spcBef>
                <a:spcPct val="20000"/>
              </a:spcBef>
              <a:buFontTx/>
              <a:buBlip>
                <a:blip r:embed="rId4"/>
              </a:buBlip>
              <a:defRPr/>
            </a:pPr>
            <a:r>
              <a:rPr lang="fr-FR" sz="1000" b="1" i="1" kern="0" dirty="0">
                <a:solidFill>
                  <a:srgbClr val="000000"/>
                </a:solidFill>
                <a:latin typeface="Arial"/>
              </a:rPr>
              <a:t>Base : A ceux qui ne lisent ou écrivent pas l’arabe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I. VIE QUOTIDIENNE</a:t>
            </a:r>
          </a:p>
          <a:p>
            <a:pPr algn="ctr">
              <a:defRPr/>
            </a:pPr>
            <a:r>
              <a:rPr lang="fr-FR" sz="2400" b="1" i="1" dirty="0">
                <a:solidFill>
                  <a:srgbClr val="E63C14"/>
                </a:solidFill>
              </a:rPr>
              <a:t>Fréquentations, famille, transmissions</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Espace réservé du contenu 4"/>
          <p:cNvGraphicFramePr>
            <a:graphicFrameLocks noGrp="1"/>
          </p:cNvGraphicFramePr>
          <p:nvPr>
            <p:ph sz="half" idx="2"/>
          </p:nvPr>
        </p:nvGraphicFramePr>
        <p:xfrm>
          <a:off x="0" y="1214438"/>
          <a:ext cx="9144000" cy="5094287"/>
        </p:xfrm>
        <a:graphic>
          <a:graphicData uri="http://schemas.openxmlformats.org/presentationml/2006/ole">
            <p:oleObj spid="_x0000_s23554" r:id="rId3" imgW="9144793" imgH="5096698" progId="Excel.Chart.8">
              <p:embed/>
            </p:oleObj>
          </a:graphicData>
        </a:graphic>
      </p:graphicFrame>
      <p:graphicFrame>
        <p:nvGraphicFramePr>
          <p:cNvPr id="11" name="Tableau 10"/>
          <p:cNvGraphicFramePr>
            <a:graphicFrameLocks noGrp="1"/>
          </p:cNvGraphicFramePr>
          <p:nvPr/>
        </p:nvGraphicFramePr>
        <p:xfrm>
          <a:off x="6738938" y="3786188"/>
          <a:ext cx="2405062"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580" name="Titre 1"/>
          <p:cNvSpPr>
            <a:spLocks noGrp="1"/>
          </p:cNvSpPr>
          <p:nvPr>
            <p:ph type="title"/>
          </p:nvPr>
        </p:nvSpPr>
        <p:spPr/>
        <p:txBody>
          <a:bodyPr/>
          <a:lstStyle/>
          <a:p>
            <a:pPr eaLnBrk="1" hangingPunct="1"/>
            <a:r>
              <a:rPr lang="fr-FR" smtClean="0"/>
              <a:t>Volonté d’apprentissage de l’arabe : Ensemble</a:t>
            </a:r>
          </a:p>
        </p:txBody>
      </p:sp>
      <p:sp>
        <p:nvSpPr>
          <p:cNvPr id="23581" name="Espace réservé du texte 2"/>
          <p:cNvSpPr>
            <a:spLocks noGrp="1"/>
          </p:cNvSpPr>
          <p:nvPr>
            <p:ph type="body" sz="half" idx="1"/>
          </p:nvPr>
        </p:nvSpPr>
        <p:spPr>
          <a:xfrm>
            <a:off x="468313" y="500063"/>
            <a:ext cx="8218487" cy="2695575"/>
          </a:xfrm>
        </p:spPr>
        <p:txBody>
          <a:bodyPr/>
          <a:lstStyle/>
          <a:p>
            <a:pPr eaLnBrk="1" hangingPunct="1"/>
            <a:r>
              <a:rPr lang="fr-FR" smtClean="0"/>
              <a:t>Q0e. Souhaiteriez-vous apprendre… </a:t>
            </a:r>
            <a:endParaRPr lang="fr-FR" sz="1200" i="1" smtClean="0"/>
          </a:p>
        </p:txBody>
      </p:sp>
      <p:sp>
        <p:nvSpPr>
          <p:cNvPr id="23582" name="ZoneTexte 5"/>
          <p:cNvSpPr txBox="1">
            <a:spLocks noChangeArrowheads="1"/>
          </p:cNvSpPr>
          <p:nvPr/>
        </p:nvSpPr>
        <p:spPr bwMode="auto">
          <a:xfrm>
            <a:off x="71438" y="1052513"/>
            <a:ext cx="1298575" cy="277812"/>
          </a:xfrm>
          <a:prstGeom prst="rect">
            <a:avLst/>
          </a:prstGeom>
          <a:noFill/>
          <a:ln w="9525">
            <a:noFill/>
            <a:miter lim="800000"/>
            <a:headEnd/>
            <a:tailEnd/>
          </a:ln>
        </p:spPr>
        <p:txBody>
          <a:bodyPr wrap="none">
            <a:spAutoFit/>
          </a:bodyPr>
          <a:lstStyle/>
          <a:p>
            <a:r>
              <a:rPr lang="fr-FR" sz="1200" b="1" i="1">
                <a:solidFill>
                  <a:srgbClr val="C00000"/>
                </a:solidFill>
              </a:rPr>
              <a:t>A parler l’arabe</a:t>
            </a:r>
          </a:p>
        </p:txBody>
      </p:sp>
      <p:sp>
        <p:nvSpPr>
          <p:cNvPr id="23583" name="ZoneTexte 6"/>
          <p:cNvSpPr txBox="1">
            <a:spLocks noChangeArrowheads="1"/>
          </p:cNvSpPr>
          <p:nvPr/>
        </p:nvSpPr>
        <p:spPr bwMode="auto">
          <a:xfrm>
            <a:off x="71438" y="3532188"/>
            <a:ext cx="1741487" cy="276225"/>
          </a:xfrm>
          <a:prstGeom prst="rect">
            <a:avLst/>
          </a:prstGeom>
          <a:noFill/>
          <a:ln w="9525">
            <a:noFill/>
            <a:miter lim="800000"/>
            <a:headEnd/>
            <a:tailEnd/>
          </a:ln>
        </p:spPr>
        <p:txBody>
          <a:bodyPr wrap="none">
            <a:spAutoFit/>
          </a:bodyPr>
          <a:lstStyle/>
          <a:p>
            <a:r>
              <a:rPr lang="fr-FR" sz="1200" b="1" i="1">
                <a:solidFill>
                  <a:srgbClr val="C00000"/>
                </a:solidFill>
              </a:rPr>
              <a:t>A lire et écrire l’arabe</a:t>
            </a:r>
          </a:p>
        </p:txBody>
      </p:sp>
      <p:sp>
        <p:nvSpPr>
          <p:cNvPr id="23584" name="ZoneTexte 7"/>
          <p:cNvSpPr txBox="1">
            <a:spLocks noChangeArrowheads="1"/>
          </p:cNvSpPr>
          <p:nvPr/>
        </p:nvSpPr>
        <p:spPr bwMode="auto">
          <a:xfrm>
            <a:off x="4071938" y="928688"/>
            <a:ext cx="1004887"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642938"/>
          <a:ext cx="2405063"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p:nvPr/>
        </p:nvSpPr>
        <p:spPr>
          <a:xfrm>
            <a:off x="-285750" y="928688"/>
            <a:ext cx="3357563" cy="246062"/>
          </a:xfrm>
          <a:prstGeom prst="rect">
            <a:avLst/>
          </a:prstGeom>
        </p:spPr>
        <p:txBody>
          <a:bodyPr>
            <a:spAutoFit/>
          </a:bodyPr>
          <a:lstStyle/>
          <a:p>
            <a:pPr marL="742950" lvl="1" indent="-285750">
              <a:spcBef>
                <a:spcPct val="20000"/>
              </a:spcBef>
              <a:buFontTx/>
              <a:buBlip>
                <a:blip r:embed="rId4"/>
              </a:buBlip>
              <a:defRPr/>
            </a:pPr>
            <a:r>
              <a:rPr lang="fr-FR" sz="1000" b="1" i="1" kern="0" dirty="0">
                <a:solidFill>
                  <a:srgbClr val="000000"/>
                </a:solidFill>
                <a:latin typeface="Arial"/>
              </a:rPr>
              <a:t>Base : A ceux qui ne parlent pas l’arabe</a:t>
            </a:r>
          </a:p>
        </p:txBody>
      </p:sp>
      <p:sp>
        <p:nvSpPr>
          <p:cNvPr id="14" name="Rectangle 13"/>
          <p:cNvSpPr/>
          <p:nvPr/>
        </p:nvSpPr>
        <p:spPr>
          <a:xfrm>
            <a:off x="-285750" y="3397250"/>
            <a:ext cx="4429125" cy="246063"/>
          </a:xfrm>
          <a:prstGeom prst="rect">
            <a:avLst/>
          </a:prstGeom>
        </p:spPr>
        <p:txBody>
          <a:bodyPr>
            <a:spAutoFit/>
          </a:bodyPr>
          <a:lstStyle/>
          <a:p>
            <a:pPr marL="742950" lvl="1" indent="-285750">
              <a:spcBef>
                <a:spcPct val="20000"/>
              </a:spcBef>
              <a:buFontTx/>
              <a:buBlip>
                <a:blip r:embed="rId4"/>
              </a:buBlip>
              <a:defRPr/>
            </a:pPr>
            <a:r>
              <a:rPr lang="fr-FR" sz="1000" b="1" i="1" kern="0" dirty="0">
                <a:solidFill>
                  <a:srgbClr val="000000"/>
                </a:solidFill>
                <a:latin typeface="Arial"/>
              </a:rPr>
              <a:t>Base : A ceux qui ne lisent ou écrivent pas l’arabe</a:t>
            </a:r>
          </a:p>
        </p:txBody>
      </p:sp>
      <p:sp>
        <p:nvSpPr>
          <p:cNvPr id="23616" name="Ellipse 14"/>
          <p:cNvSpPr>
            <a:spLocks noChangeArrowheads="1"/>
          </p:cNvSpPr>
          <p:nvPr/>
        </p:nvSpPr>
        <p:spPr bwMode="auto">
          <a:xfrm>
            <a:off x="8501063" y="2071688"/>
            <a:ext cx="428625" cy="214312"/>
          </a:xfrm>
          <a:prstGeom prst="ellipse">
            <a:avLst/>
          </a:prstGeom>
          <a:noFill/>
          <a:ln w="9525" algn="ctr">
            <a:solidFill>
              <a:srgbClr val="009900"/>
            </a:solidFill>
            <a:round/>
            <a:headEnd/>
            <a:tailEnd/>
          </a:ln>
        </p:spPr>
        <p:txBody>
          <a:bodyPr/>
          <a:lstStyle/>
          <a:p>
            <a:pPr algn="ctr"/>
            <a:endParaRPr lang="fr-FR"/>
          </a:p>
        </p:txBody>
      </p:sp>
      <p:sp>
        <p:nvSpPr>
          <p:cNvPr id="23617" name="Ellipse 15"/>
          <p:cNvSpPr>
            <a:spLocks noChangeArrowheads="1"/>
          </p:cNvSpPr>
          <p:nvPr/>
        </p:nvSpPr>
        <p:spPr bwMode="auto">
          <a:xfrm>
            <a:off x="8501063" y="1312863"/>
            <a:ext cx="428625" cy="214312"/>
          </a:xfrm>
          <a:prstGeom prst="ellipse">
            <a:avLst/>
          </a:prstGeom>
          <a:noFill/>
          <a:ln w="9525" algn="ctr">
            <a:solidFill>
              <a:srgbClr val="009900"/>
            </a:solidFill>
            <a:round/>
            <a:headEnd/>
            <a:tailEnd/>
          </a:ln>
        </p:spPr>
        <p:txBody>
          <a:bodyPr/>
          <a:lstStyle/>
          <a:p>
            <a:pPr algn="ctr"/>
            <a:endParaRPr lang="fr-FR"/>
          </a:p>
        </p:txBody>
      </p:sp>
      <p:sp>
        <p:nvSpPr>
          <p:cNvPr id="23618" name="ZoneTexte 16"/>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II. RAPPORTS AU MAROC</a:t>
            </a:r>
          </a:p>
          <a:p>
            <a:pPr algn="ctr">
              <a:defRPr/>
            </a:pPr>
            <a:r>
              <a:rPr lang="fr-FR" sz="2400" b="1" i="1" dirty="0">
                <a:solidFill>
                  <a:srgbClr val="E63C14"/>
                </a:solidFill>
              </a:rPr>
              <a:t>Liens, image et attentes</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Lien avec le Maroc</a:t>
            </a:r>
          </a:p>
          <a:p>
            <a:pPr algn="ctr">
              <a:defRPr/>
            </a:pPr>
            <a:endParaRPr lang="fr-FR" b="1" i="1" dirty="0">
              <a:solidFill>
                <a:srgbClr val="E63C14"/>
              </a:solidFill>
            </a:endParaRPr>
          </a:p>
          <a:p>
            <a:pPr algn="just">
              <a:defRPr/>
            </a:pPr>
            <a:r>
              <a:rPr lang="fr-FR" b="1" i="1" dirty="0">
                <a:solidFill>
                  <a:srgbClr val="000000"/>
                </a:solidFill>
              </a:rPr>
              <a:t>« Des jeunes très en lien avec le Maroc : en termes de fréquences de voyage, de liens familiaux, financiers et culturels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re 1"/>
          <p:cNvSpPr>
            <a:spLocks noGrp="1"/>
          </p:cNvSpPr>
          <p:nvPr>
            <p:ph type="title"/>
          </p:nvPr>
        </p:nvSpPr>
        <p:spPr/>
        <p:txBody>
          <a:bodyPr/>
          <a:lstStyle/>
          <a:p>
            <a:pPr eaLnBrk="1" hangingPunct="1"/>
            <a:r>
              <a:rPr lang="fr-FR" smtClean="0"/>
              <a:t>Fréquence des voyages au Maroc </a:t>
            </a:r>
          </a:p>
        </p:txBody>
      </p:sp>
      <p:sp>
        <p:nvSpPr>
          <p:cNvPr id="24580" name="Espace réservé du texte 2"/>
          <p:cNvSpPr>
            <a:spLocks noGrp="1"/>
          </p:cNvSpPr>
          <p:nvPr>
            <p:ph type="body" sz="half" idx="1"/>
          </p:nvPr>
        </p:nvSpPr>
        <p:spPr/>
        <p:txBody>
          <a:bodyPr/>
          <a:lstStyle/>
          <a:p>
            <a:pPr eaLnBrk="1" hangingPunct="1"/>
            <a:r>
              <a:rPr lang="fr-FR" smtClean="0"/>
              <a:t>Q12. A quelle fréquence allez-vous au Maroc… </a:t>
            </a:r>
            <a:endParaRPr lang="fr-FR" sz="1200" i="1" smtClean="0"/>
          </a:p>
        </p:txBody>
      </p:sp>
      <p:graphicFrame>
        <p:nvGraphicFramePr>
          <p:cNvPr id="24578" name="Espace réservé du contenu 4"/>
          <p:cNvGraphicFramePr>
            <a:graphicFrameLocks noGrp="1"/>
          </p:cNvGraphicFramePr>
          <p:nvPr>
            <p:ph sz="half" idx="2"/>
          </p:nvPr>
        </p:nvGraphicFramePr>
        <p:xfrm>
          <a:off x="357188" y="1357313"/>
          <a:ext cx="7215187" cy="4951412"/>
        </p:xfrm>
        <a:graphic>
          <a:graphicData uri="http://schemas.openxmlformats.org/presentationml/2006/ole">
            <p:oleObj spid="_x0000_s24578" r:id="rId3" imgW="7212193" imgH="4950381" progId="Excel.Chart.8">
              <p:embed/>
            </p:oleObj>
          </a:graphicData>
        </a:graphic>
      </p:graphicFrame>
      <p:graphicFrame>
        <p:nvGraphicFramePr>
          <p:cNvPr id="7" name="Tableau 6"/>
          <p:cNvGraphicFramePr>
            <a:graphicFrameLocks noGrp="1"/>
          </p:cNvGraphicFramePr>
          <p:nvPr/>
        </p:nvGraphicFramePr>
        <p:xfrm>
          <a:off x="6643688" y="1497013"/>
          <a:ext cx="2405062" cy="3709987"/>
        </p:xfrm>
        <a:graphic>
          <a:graphicData uri="http://schemas.openxmlformats.org/drawingml/2006/table">
            <a:tbl>
              <a:tblPr firstRow="1" bandRow="1">
                <a:tableStyleId>{5C22544A-7EE6-4342-B048-85BDC9FD1C3A}</a:tableStyleId>
              </a:tblPr>
              <a:tblGrid>
                <a:gridCol w="801686"/>
                <a:gridCol w="801686"/>
                <a:gridCol w="801686"/>
              </a:tblGrid>
              <a:tr h="463824">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70%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65%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49%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46%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683375" y="931863"/>
          <a:ext cx="2405063" cy="639762"/>
        </p:xfrm>
        <a:graphic>
          <a:graphicData uri="http://schemas.openxmlformats.org/drawingml/2006/table">
            <a:tbl>
              <a:tblPr firstRow="1" bandRow="1">
                <a:tableStyleId>{5C22544A-7EE6-4342-B048-85BDC9FD1C3A}</a:tableStyleId>
              </a:tblPr>
              <a:tblGrid>
                <a:gridCol w="801686"/>
                <a:gridCol w="801686"/>
                <a:gridCol w="801686"/>
              </a:tblGrid>
              <a:tr h="13587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AU MOINS UNE FOIS PAR AN</a:t>
                      </a:r>
                      <a:endParaRPr lang="fr-FR" sz="900" b="1" i="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089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611" name="Ellipse 9"/>
          <p:cNvSpPr>
            <a:spLocks noChangeArrowheads="1"/>
          </p:cNvSpPr>
          <p:nvPr/>
        </p:nvSpPr>
        <p:spPr bwMode="auto">
          <a:xfrm>
            <a:off x="8429625" y="3000375"/>
            <a:ext cx="428625" cy="214313"/>
          </a:xfrm>
          <a:prstGeom prst="ellipse">
            <a:avLst/>
          </a:prstGeom>
          <a:noFill/>
          <a:ln w="9525" algn="ctr">
            <a:solidFill>
              <a:srgbClr val="009900"/>
            </a:solidFill>
            <a:round/>
            <a:headEnd/>
            <a:tailEnd/>
          </a:ln>
        </p:spPr>
        <p:txBody>
          <a:bodyPr/>
          <a:lstStyle/>
          <a:p>
            <a:pPr algn="ctr"/>
            <a:endParaRPr lang="fr-FR"/>
          </a:p>
        </p:txBody>
      </p:sp>
      <p:sp>
        <p:nvSpPr>
          <p:cNvPr id="24612" name="Ellipse 8"/>
          <p:cNvSpPr>
            <a:spLocks noChangeArrowheads="1"/>
          </p:cNvSpPr>
          <p:nvPr/>
        </p:nvSpPr>
        <p:spPr bwMode="auto">
          <a:xfrm>
            <a:off x="7616825" y="4392613"/>
            <a:ext cx="428625" cy="214312"/>
          </a:xfrm>
          <a:prstGeom prst="ellipse">
            <a:avLst/>
          </a:prstGeom>
          <a:noFill/>
          <a:ln w="9525" algn="ctr">
            <a:solidFill>
              <a:srgbClr val="009900"/>
            </a:solidFill>
            <a:round/>
            <a:headEnd/>
            <a:tailEnd/>
          </a:ln>
        </p:spPr>
        <p:txBody>
          <a:bodyPr/>
          <a:lstStyle/>
          <a:p>
            <a:pPr algn="ctr"/>
            <a:endParaRPr lang="fr-FR"/>
          </a:p>
        </p:txBody>
      </p:sp>
      <p:sp>
        <p:nvSpPr>
          <p:cNvPr id="24613" name="Ellipse 11"/>
          <p:cNvSpPr>
            <a:spLocks noChangeArrowheads="1"/>
          </p:cNvSpPr>
          <p:nvPr/>
        </p:nvSpPr>
        <p:spPr bwMode="auto">
          <a:xfrm>
            <a:off x="7616825" y="4867275"/>
            <a:ext cx="428625" cy="214313"/>
          </a:xfrm>
          <a:prstGeom prst="ellipse">
            <a:avLst/>
          </a:prstGeom>
          <a:noFill/>
          <a:ln w="9525" algn="ctr">
            <a:solidFill>
              <a:srgbClr val="009900"/>
            </a:solidFill>
            <a:round/>
            <a:headEnd/>
            <a:tailEnd/>
          </a:ln>
        </p:spPr>
        <p:txBody>
          <a:bodyPr/>
          <a:lstStyle/>
          <a:p>
            <a:pPr algn="ctr"/>
            <a:endParaRPr lang="fr-FR"/>
          </a:p>
        </p:txBody>
      </p:sp>
      <p:sp>
        <p:nvSpPr>
          <p:cNvPr id="24614" name="Rectangle à coins arrondis 10"/>
          <p:cNvSpPr>
            <a:spLocks noChangeArrowheads="1"/>
          </p:cNvSpPr>
          <p:nvPr/>
        </p:nvSpPr>
        <p:spPr bwMode="auto">
          <a:xfrm>
            <a:off x="6929438" y="5786438"/>
            <a:ext cx="1785937" cy="357187"/>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lstStyle/>
          <a:p>
            <a:pPr algn="ctr"/>
            <a:r>
              <a:rPr lang="fr-FR" sz="900" b="1"/>
              <a:t>Résultats enquête 2009 auprès des 35-65 ans </a:t>
            </a:r>
          </a:p>
        </p:txBody>
      </p:sp>
      <p:sp>
        <p:nvSpPr>
          <p:cNvPr id="24615" name="Rectangle à coins arrondis 12"/>
          <p:cNvSpPr>
            <a:spLocks noChangeArrowheads="1"/>
          </p:cNvSpPr>
          <p:nvPr/>
        </p:nvSpPr>
        <p:spPr bwMode="auto">
          <a:xfrm>
            <a:off x="2044700" y="1884363"/>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19%</a:t>
            </a:r>
          </a:p>
        </p:txBody>
      </p:sp>
      <p:sp>
        <p:nvSpPr>
          <p:cNvPr id="24616" name="Rectangle à coins arrondis 13"/>
          <p:cNvSpPr>
            <a:spLocks noChangeArrowheads="1"/>
          </p:cNvSpPr>
          <p:nvPr/>
        </p:nvSpPr>
        <p:spPr bwMode="auto">
          <a:xfrm>
            <a:off x="6840538" y="1884363"/>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69%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re 1"/>
          <p:cNvSpPr>
            <a:spLocks noGrp="1"/>
          </p:cNvSpPr>
          <p:nvPr>
            <p:ph type="title"/>
          </p:nvPr>
        </p:nvSpPr>
        <p:spPr/>
        <p:txBody>
          <a:bodyPr/>
          <a:lstStyle/>
          <a:p>
            <a:pPr eaLnBrk="1" hangingPunct="1"/>
            <a:r>
              <a:rPr lang="fr-FR" smtClean="0"/>
              <a:t>Principales activités lors du séjour au Maroc</a:t>
            </a:r>
          </a:p>
        </p:txBody>
      </p:sp>
      <p:sp>
        <p:nvSpPr>
          <p:cNvPr id="25604" name="Espace réservé du texte 2"/>
          <p:cNvSpPr>
            <a:spLocks noGrp="1"/>
          </p:cNvSpPr>
          <p:nvPr>
            <p:ph type="body" sz="half" idx="1"/>
          </p:nvPr>
        </p:nvSpPr>
        <p:spPr>
          <a:xfrm>
            <a:off x="468313" y="620713"/>
            <a:ext cx="8461375" cy="2736850"/>
          </a:xfrm>
        </p:spPr>
        <p:txBody>
          <a:bodyPr/>
          <a:lstStyle/>
          <a:p>
            <a:pPr eaLnBrk="1" hangingPunct="1"/>
            <a:r>
              <a:rPr lang="fr-FR" smtClean="0"/>
              <a:t>Q13. Pendant votre séjour au Maroc, quelles sont vos principales activités ?  </a:t>
            </a:r>
            <a:r>
              <a:rPr lang="fr-FR" b="0" i="1" smtClean="0"/>
              <a:t>(Question ouverte – réponses spontanées)</a:t>
            </a:r>
          </a:p>
          <a:p>
            <a:pPr lvl="1" eaLnBrk="1" hangingPunct="1"/>
            <a:r>
              <a:rPr lang="fr-FR" sz="1200" i="1" smtClean="0"/>
              <a:t>Base : Ceux qui se rendent au Maroc (97% de répondants)</a:t>
            </a:r>
          </a:p>
        </p:txBody>
      </p:sp>
      <p:graphicFrame>
        <p:nvGraphicFramePr>
          <p:cNvPr id="25602" name="Object 2"/>
          <p:cNvGraphicFramePr>
            <a:graphicFrameLocks noChangeAspect="1"/>
          </p:cNvGraphicFramePr>
          <p:nvPr/>
        </p:nvGraphicFramePr>
        <p:xfrm>
          <a:off x="477838" y="1550988"/>
          <a:ext cx="8199437" cy="4292600"/>
        </p:xfrm>
        <a:graphic>
          <a:graphicData uri="http://schemas.openxmlformats.org/presentationml/2006/ole">
            <p:oleObj spid="_x0000_s25602" name="Feuille de calcul" r:id="rId3" imgW="8582025" imgH="4438650" progId="Excel.Sheet.12">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re 1"/>
          <p:cNvSpPr>
            <a:spLocks noGrp="1"/>
          </p:cNvSpPr>
          <p:nvPr>
            <p:ph type="title"/>
          </p:nvPr>
        </p:nvSpPr>
        <p:spPr/>
        <p:txBody>
          <a:bodyPr/>
          <a:lstStyle/>
          <a:p>
            <a:pPr eaLnBrk="1" hangingPunct="1"/>
            <a:r>
              <a:rPr lang="fr-FR" smtClean="0"/>
              <a:t>Principales raisons de ne pas se rendre au Maroc</a:t>
            </a:r>
          </a:p>
        </p:txBody>
      </p:sp>
      <p:sp>
        <p:nvSpPr>
          <p:cNvPr id="26628" name="Espace réservé du texte 2"/>
          <p:cNvSpPr>
            <a:spLocks noGrp="1"/>
          </p:cNvSpPr>
          <p:nvPr>
            <p:ph type="body" sz="half" idx="1"/>
          </p:nvPr>
        </p:nvSpPr>
        <p:spPr>
          <a:xfrm>
            <a:off x="468313" y="620713"/>
            <a:ext cx="8461375" cy="2736850"/>
          </a:xfrm>
        </p:spPr>
        <p:txBody>
          <a:bodyPr/>
          <a:lstStyle/>
          <a:p>
            <a:pPr eaLnBrk="1" hangingPunct="1"/>
            <a:r>
              <a:rPr lang="fr-FR" smtClean="0"/>
              <a:t>Q14. Quelles sont les principales raisons pour lesquelles vous n’allez jamais au Maroc ?  </a:t>
            </a:r>
            <a:r>
              <a:rPr lang="fr-FR" b="0" i="1" smtClean="0"/>
              <a:t>(Question ouverte – réponses spontanées)</a:t>
            </a:r>
          </a:p>
          <a:p>
            <a:pPr lvl="1" eaLnBrk="1" hangingPunct="1"/>
            <a:r>
              <a:rPr lang="fr-FR" sz="1200" i="1" smtClean="0"/>
              <a:t>Base : Ceux qui ne se rendent jamais au Maroc (3% de répondants)</a:t>
            </a:r>
          </a:p>
        </p:txBody>
      </p:sp>
      <p:graphicFrame>
        <p:nvGraphicFramePr>
          <p:cNvPr id="26626" name="Object 2"/>
          <p:cNvGraphicFramePr>
            <a:graphicFrameLocks noChangeAspect="1"/>
          </p:cNvGraphicFramePr>
          <p:nvPr/>
        </p:nvGraphicFramePr>
        <p:xfrm>
          <a:off x="427038" y="1719263"/>
          <a:ext cx="8199437" cy="2246312"/>
        </p:xfrm>
        <a:graphic>
          <a:graphicData uri="http://schemas.openxmlformats.org/presentationml/2006/ole">
            <p:oleObj spid="_x0000_s26626" name="Feuille de calcul" r:id="rId3" imgW="8582025" imgH="2352675" progId="Excel.Sheet.12">
              <p:embed/>
            </p:oleObj>
          </a:graphicData>
        </a:graphic>
      </p:graphicFrame>
      <p:sp>
        <p:nvSpPr>
          <p:cNvPr id="26629" name="ZoneTexte 4"/>
          <p:cNvSpPr txBox="1">
            <a:spLocks noChangeArrowheads="1"/>
          </p:cNvSpPr>
          <p:nvPr/>
        </p:nvSpPr>
        <p:spPr bwMode="auto">
          <a:xfrm>
            <a:off x="6115050" y="1098550"/>
            <a:ext cx="1139825" cy="230188"/>
          </a:xfrm>
          <a:prstGeom prst="rect">
            <a:avLst/>
          </a:prstGeom>
          <a:noFill/>
          <a:ln w="9525">
            <a:noFill/>
            <a:miter lim="800000"/>
            <a:headEnd/>
            <a:tailEnd/>
          </a:ln>
        </p:spPr>
        <p:txBody>
          <a:bodyPr wrap="none">
            <a:spAutoFit/>
          </a:bodyPr>
          <a:lstStyle/>
          <a:p>
            <a:pPr algn="ctr"/>
            <a:r>
              <a:rPr lang="fr-FR" sz="900" i="1">
                <a:solidFill>
                  <a:srgbClr val="FF0000"/>
                </a:solidFill>
              </a:rPr>
              <a:t>*Bases très faibles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6643688" y="1790700"/>
          <a:ext cx="2405062" cy="3495675"/>
        </p:xfrm>
        <a:graphic>
          <a:graphicData uri="http://schemas.openxmlformats.org/drawingml/2006/table">
            <a:tbl>
              <a:tblPr firstRow="1" bandRow="1">
                <a:tableStyleId>{5C22544A-7EE6-4342-B048-85BDC9FD1C3A}</a:tableStyleId>
              </a:tblPr>
              <a:tblGrid>
                <a:gridCol w="801686"/>
                <a:gridCol w="801686"/>
                <a:gridCol w="801686"/>
              </a:tblGrid>
              <a:tr h="437035">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035">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035">
                <a:tc>
                  <a:txBody>
                    <a:bodyPr/>
                    <a:lstStyle/>
                    <a:p>
                      <a:pPr algn="ctr"/>
                      <a:r>
                        <a:rPr lang="fr-FR" sz="1050" b="1" dirty="0" smtClean="0">
                          <a:solidFill>
                            <a:schemeClr val="accent1"/>
                          </a:solidFill>
                        </a:rPr>
                        <a:t>99%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035">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035">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035">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035">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7035">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676" name="Titre 1"/>
          <p:cNvSpPr>
            <a:spLocks noGrp="1"/>
          </p:cNvSpPr>
          <p:nvPr>
            <p:ph type="title"/>
          </p:nvPr>
        </p:nvSpPr>
        <p:spPr/>
        <p:txBody>
          <a:bodyPr/>
          <a:lstStyle/>
          <a:p>
            <a:pPr eaLnBrk="1" hangingPunct="1"/>
            <a:r>
              <a:rPr lang="fr-FR" smtClean="0"/>
              <a:t>Fréquence des contacts avec le Maroc</a:t>
            </a:r>
          </a:p>
        </p:txBody>
      </p:sp>
      <p:sp>
        <p:nvSpPr>
          <p:cNvPr id="27677" name="Espace réservé du texte 2"/>
          <p:cNvSpPr>
            <a:spLocks noGrp="1"/>
          </p:cNvSpPr>
          <p:nvPr>
            <p:ph type="body" sz="half" idx="1"/>
          </p:nvPr>
        </p:nvSpPr>
        <p:spPr>
          <a:xfrm>
            <a:off x="468313" y="500063"/>
            <a:ext cx="7532687" cy="2695575"/>
          </a:xfrm>
        </p:spPr>
        <p:txBody>
          <a:bodyPr/>
          <a:lstStyle/>
          <a:p>
            <a:pPr eaLnBrk="1" hangingPunct="1"/>
            <a:r>
              <a:rPr lang="fr-FR" smtClean="0"/>
              <a:t>Q15. Avez-vous des contacts par lettre, téléphone ou internet avec votre famille ou des amis qui vivent au Maroc ?</a:t>
            </a:r>
            <a:endParaRPr lang="fr-FR" sz="1200" i="1" smtClean="0"/>
          </a:p>
        </p:txBody>
      </p:sp>
      <p:graphicFrame>
        <p:nvGraphicFramePr>
          <p:cNvPr id="27650" name="Espace réservé du contenu 4"/>
          <p:cNvGraphicFramePr>
            <a:graphicFrameLocks noGrp="1"/>
          </p:cNvGraphicFramePr>
          <p:nvPr>
            <p:ph sz="half" idx="2"/>
          </p:nvPr>
        </p:nvGraphicFramePr>
        <p:xfrm>
          <a:off x="428625" y="1714500"/>
          <a:ext cx="7751763" cy="4594225"/>
        </p:xfrm>
        <a:graphic>
          <a:graphicData uri="http://schemas.openxmlformats.org/presentationml/2006/ole">
            <p:oleObj spid="_x0000_s27650" r:id="rId3" imgW="7754784" imgH="4596782" progId="Excel.Chart.8">
              <p:embed/>
            </p:oleObj>
          </a:graphicData>
        </a:graphic>
      </p:graphicFrame>
      <p:sp>
        <p:nvSpPr>
          <p:cNvPr id="27678" name="Ellipse 6"/>
          <p:cNvSpPr>
            <a:spLocks noChangeArrowheads="1"/>
          </p:cNvSpPr>
          <p:nvPr/>
        </p:nvSpPr>
        <p:spPr bwMode="auto">
          <a:xfrm>
            <a:off x="7626350" y="1892300"/>
            <a:ext cx="428625" cy="214313"/>
          </a:xfrm>
          <a:prstGeom prst="ellipse">
            <a:avLst/>
          </a:prstGeom>
          <a:noFill/>
          <a:ln w="9525" algn="ctr">
            <a:solidFill>
              <a:srgbClr val="009900"/>
            </a:solidFill>
            <a:round/>
            <a:headEnd/>
            <a:tailEnd/>
          </a:ln>
        </p:spPr>
        <p:txBody>
          <a:bodyPr/>
          <a:lstStyle/>
          <a:p>
            <a:pPr algn="ctr"/>
            <a:endParaRPr lang="fr-FR"/>
          </a:p>
        </p:txBody>
      </p:sp>
      <p:graphicFrame>
        <p:nvGraphicFramePr>
          <p:cNvPr id="12" name="Tableau 11"/>
          <p:cNvGraphicFramePr>
            <a:graphicFrameLocks noGrp="1"/>
          </p:cNvGraphicFramePr>
          <p:nvPr/>
        </p:nvGraphicFramePr>
        <p:xfrm>
          <a:off x="6683375" y="1217613"/>
          <a:ext cx="2405063" cy="639762"/>
        </p:xfrm>
        <a:graphic>
          <a:graphicData uri="http://schemas.openxmlformats.org/drawingml/2006/table">
            <a:tbl>
              <a:tblPr firstRow="1" bandRow="1">
                <a:tableStyleId>{5C22544A-7EE6-4342-B048-85BDC9FD1C3A}</a:tableStyleId>
              </a:tblPr>
              <a:tblGrid>
                <a:gridCol w="801686"/>
                <a:gridCol w="801686"/>
                <a:gridCol w="801686"/>
              </a:tblGrid>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OUI</a:t>
                      </a:r>
                      <a:endParaRPr lang="fr-FR" sz="900" b="1" i="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3469">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684" name="Ellipse 7"/>
          <p:cNvSpPr>
            <a:spLocks noChangeArrowheads="1"/>
          </p:cNvSpPr>
          <p:nvPr/>
        </p:nvSpPr>
        <p:spPr bwMode="auto">
          <a:xfrm>
            <a:off x="7626350" y="3652838"/>
            <a:ext cx="428625" cy="214312"/>
          </a:xfrm>
          <a:prstGeom prst="ellipse">
            <a:avLst/>
          </a:prstGeom>
          <a:noFill/>
          <a:ln w="9525" algn="ctr">
            <a:solidFill>
              <a:srgbClr val="009900"/>
            </a:solidFill>
            <a:round/>
            <a:headEnd/>
            <a:tailEnd/>
          </a:ln>
        </p:spPr>
        <p:txBody>
          <a:bodyPr/>
          <a:lstStyle/>
          <a:p>
            <a:pPr algn="ctr"/>
            <a:endParaRPr lang="fr-FR"/>
          </a:p>
        </p:txBody>
      </p:sp>
      <p:sp>
        <p:nvSpPr>
          <p:cNvPr id="27685" name="Ellipse 8"/>
          <p:cNvSpPr>
            <a:spLocks noChangeArrowheads="1"/>
          </p:cNvSpPr>
          <p:nvPr/>
        </p:nvSpPr>
        <p:spPr bwMode="auto">
          <a:xfrm>
            <a:off x="7626350" y="4956175"/>
            <a:ext cx="428625" cy="214313"/>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re 1"/>
          <p:cNvSpPr>
            <a:spLocks noGrp="1"/>
          </p:cNvSpPr>
          <p:nvPr>
            <p:ph type="title"/>
          </p:nvPr>
        </p:nvSpPr>
        <p:spPr/>
        <p:txBody>
          <a:bodyPr/>
          <a:lstStyle/>
          <a:p>
            <a:pPr eaLnBrk="1" hangingPunct="1"/>
            <a:r>
              <a:rPr lang="fr-FR" smtClean="0"/>
              <a:t>Soutien financier d’un membre de la famille au Maroc</a:t>
            </a:r>
          </a:p>
        </p:txBody>
      </p:sp>
      <p:sp>
        <p:nvSpPr>
          <p:cNvPr id="28676" name="Espace réservé du texte 2"/>
          <p:cNvSpPr>
            <a:spLocks noGrp="1"/>
          </p:cNvSpPr>
          <p:nvPr>
            <p:ph type="body" sz="half" idx="1"/>
          </p:nvPr>
        </p:nvSpPr>
        <p:spPr>
          <a:xfrm>
            <a:off x="468313" y="620713"/>
            <a:ext cx="8218487" cy="879475"/>
          </a:xfrm>
        </p:spPr>
        <p:txBody>
          <a:bodyPr/>
          <a:lstStyle/>
          <a:p>
            <a:pPr eaLnBrk="1" hangingPunct="1"/>
            <a:r>
              <a:rPr lang="fr-FR" smtClean="0"/>
              <a:t>Q16. Soutenez-vous financièrement un membre de votre famille au Maroc ? </a:t>
            </a:r>
            <a:endParaRPr lang="fr-FR" sz="1200" i="1" smtClean="0"/>
          </a:p>
        </p:txBody>
      </p:sp>
      <p:graphicFrame>
        <p:nvGraphicFramePr>
          <p:cNvPr id="28674" name="Espace réservé du contenu 4"/>
          <p:cNvGraphicFramePr>
            <a:graphicFrameLocks noGrp="1"/>
          </p:cNvGraphicFramePr>
          <p:nvPr>
            <p:ph sz="half" idx="2"/>
          </p:nvPr>
        </p:nvGraphicFramePr>
        <p:xfrm>
          <a:off x="428625" y="1714500"/>
          <a:ext cx="7643813" cy="4594225"/>
        </p:xfrm>
        <a:graphic>
          <a:graphicData uri="http://schemas.openxmlformats.org/presentationml/2006/ole">
            <p:oleObj spid="_x0000_s28674" r:id="rId3" imgW="7645047" imgH="4596782" progId="Excel.Chart.8">
              <p:embed/>
            </p:oleObj>
          </a:graphicData>
        </a:graphic>
      </p:graphicFrame>
      <p:graphicFrame>
        <p:nvGraphicFramePr>
          <p:cNvPr id="6" name="Tableau 5"/>
          <p:cNvGraphicFramePr>
            <a:graphicFrameLocks noGrp="1"/>
          </p:cNvGraphicFramePr>
          <p:nvPr/>
        </p:nvGraphicFramePr>
        <p:xfrm>
          <a:off x="7286625" y="1398588"/>
          <a:ext cx="1619250" cy="4030662"/>
        </p:xfrm>
        <a:graphic>
          <a:graphicData uri="http://schemas.openxmlformats.org/drawingml/2006/table">
            <a:tbl>
              <a:tblPr firstRow="1" bandRow="1">
                <a:tableStyleId>{5C22544A-7EE6-4342-B048-85BDC9FD1C3A}</a:tableStyleId>
              </a:tblPr>
              <a:tblGrid>
                <a:gridCol w="809620"/>
                <a:gridCol w="809620"/>
              </a:tblGrid>
              <a:tr h="214314">
                <a:tc>
                  <a:txBody>
                    <a:bodyPr/>
                    <a:lstStyle/>
                    <a:p>
                      <a:pPr algn="ctr"/>
                      <a:r>
                        <a:rPr lang="fr-FR" sz="1200" dirty="0" smtClean="0">
                          <a:solidFill>
                            <a:srgbClr val="0070C0"/>
                          </a:solidFill>
                        </a:rPr>
                        <a:t>1</a:t>
                      </a:r>
                      <a:r>
                        <a:rPr lang="fr-FR" sz="1200" baseline="30000" dirty="0" smtClean="0">
                          <a:solidFill>
                            <a:srgbClr val="0070C0"/>
                          </a:solidFill>
                        </a:rPr>
                        <a:t>ère</a:t>
                      </a:r>
                      <a:r>
                        <a:rPr lang="fr-FR" sz="1200" dirty="0" smtClean="0">
                          <a:solidFill>
                            <a:srgbClr val="0070C0"/>
                          </a:solidFill>
                        </a:rPr>
                        <a:t> </a:t>
                      </a:r>
                      <a:r>
                        <a:rPr lang="fr-FR" sz="900" dirty="0" smtClean="0">
                          <a:solidFill>
                            <a:srgbClr val="0070C0"/>
                          </a:solidFill>
                        </a:rPr>
                        <a:t>génération</a:t>
                      </a:r>
                      <a:endParaRPr lang="fr-FR" sz="9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70C0"/>
                          </a:solidFill>
                        </a:rPr>
                        <a:t>2</a:t>
                      </a:r>
                      <a:r>
                        <a:rPr lang="fr-FR" sz="1200" baseline="30000" dirty="0" smtClean="0">
                          <a:solidFill>
                            <a:srgbClr val="0070C0"/>
                          </a:solidFill>
                        </a:rPr>
                        <a:t>ème</a:t>
                      </a:r>
                      <a:r>
                        <a:rPr lang="fr-FR" sz="900"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45%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40%</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59%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49%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49%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41%</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43%</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42%</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39%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45%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35%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18%</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8696" name="Rectangle 7"/>
          <p:cNvSpPr>
            <a:spLocks noChangeArrowheads="1"/>
          </p:cNvSpPr>
          <p:nvPr/>
        </p:nvSpPr>
        <p:spPr bwMode="auto">
          <a:xfrm>
            <a:off x="7791450" y="1143000"/>
            <a:ext cx="601663" cy="230188"/>
          </a:xfrm>
          <a:prstGeom prst="rect">
            <a:avLst/>
          </a:prstGeom>
          <a:noFill/>
          <a:ln w="9525">
            <a:noFill/>
            <a:miter lim="800000"/>
            <a:headEnd/>
            <a:tailEnd/>
          </a:ln>
        </p:spPr>
        <p:txBody>
          <a:bodyPr wrap="none">
            <a:spAutoFit/>
          </a:bodyPr>
          <a:lstStyle/>
          <a:p>
            <a:pPr algn="ctr"/>
            <a:r>
              <a:rPr lang="fr-FR" sz="900" b="1" i="1">
                <a:solidFill>
                  <a:srgbClr val="0070C0"/>
                </a:solidFill>
              </a:rPr>
              <a:t>S/T OUI</a:t>
            </a:r>
          </a:p>
        </p:txBody>
      </p:sp>
      <p:sp>
        <p:nvSpPr>
          <p:cNvPr id="28697" name="Ellipse 6"/>
          <p:cNvSpPr>
            <a:spLocks noChangeArrowheads="1"/>
          </p:cNvSpPr>
          <p:nvPr/>
        </p:nvSpPr>
        <p:spPr bwMode="auto">
          <a:xfrm>
            <a:off x="7466013" y="1928813"/>
            <a:ext cx="428625" cy="214312"/>
          </a:xfrm>
          <a:prstGeom prst="ellipse">
            <a:avLst/>
          </a:prstGeom>
          <a:noFill/>
          <a:ln w="9525" algn="ctr">
            <a:solidFill>
              <a:srgbClr val="009900"/>
            </a:solidFill>
            <a:round/>
            <a:headEnd/>
            <a:tailEnd/>
          </a:ln>
        </p:spPr>
        <p:txBody>
          <a:bodyPr/>
          <a:lstStyle/>
          <a:p>
            <a:pPr algn="ctr"/>
            <a:endParaRPr lang="fr-FR"/>
          </a:p>
        </p:txBody>
      </p:sp>
      <p:sp>
        <p:nvSpPr>
          <p:cNvPr id="28698" name="Ellipse 8"/>
          <p:cNvSpPr>
            <a:spLocks noChangeArrowheads="1"/>
          </p:cNvSpPr>
          <p:nvPr/>
        </p:nvSpPr>
        <p:spPr bwMode="auto">
          <a:xfrm>
            <a:off x="7466013" y="4651375"/>
            <a:ext cx="428625" cy="214313"/>
          </a:xfrm>
          <a:prstGeom prst="ellipse">
            <a:avLst/>
          </a:prstGeom>
          <a:noFill/>
          <a:ln w="9525" algn="ctr">
            <a:solidFill>
              <a:srgbClr val="009900"/>
            </a:solidFill>
            <a:round/>
            <a:headEnd/>
            <a:tailEnd/>
          </a:ln>
        </p:spPr>
        <p:txBody>
          <a:bodyPr/>
          <a:lstStyle/>
          <a:p>
            <a:pPr algn="ctr"/>
            <a:endParaRPr lang="fr-FR"/>
          </a:p>
        </p:txBody>
      </p:sp>
      <p:sp>
        <p:nvSpPr>
          <p:cNvPr id="28699" name="Ellipse 9"/>
          <p:cNvSpPr>
            <a:spLocks noChangeArrowheads="1"/>
          </p:cNvSpPr>
          <p:nvPr/>
        </p:nvSpPr>
        <p:spPr bwMode="auto">
          <a:xfrm>
            <a:off x="7466013" y="5099050"/>
            <a:ext cx="428625" cy="214313"/>
          </a:xfrm>
          <a:prstGeom prst="ellipse">
            <a:avLst/>
          </a:prstGeom>
          <a:noFill/>
          <a:ln w="9525" algn="ctr">
            <a:solidFill>
              <a:srgbClr val="009900"/>
            </a:solidFill>
            <a:round/>
            <a:headEnd/>
            <a:tailEnd/>
          </a:ln>
        </p:spPr>
        <p:txBody>
          <a:bodyPr/>
          <a:lstStyle/>
          <a:p>
            <a:pPr algn="ctr"/>
            <a:endParaRPr lang="fr-FR"/>
          </a:p>
        </p:txBody>
      </p:sp>
      <p:sp>
        <p:nvSpPr>
          <p:cNvPr id="28700" name="Rectangle à coins arrondis 10"/>
          <p:cNvSpPr>
            <a:spLocks noChangeArrowheads="1"/>
          </p:cNvSpPr>
          <p:nvPr/>
        </p:nvSpPr>
        <p:spPr bwMode="auto">
          <a:xfrm>
            <a:off x="2911475" y="2214563"/>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63%</a:t>
            </a:r>
          </a:p>
        </p:txBody>
      </p:sp>
      <p:sp>
        <p:nvSpPr>
          <p:cNvPr id="28701" name="Rectangle à coins arrondis 11"/>
          <p:cNvSpPr>
            <a:spLocks noChangeArrowheads="1"/>
          </p:cNvSpPr>
          <p:nvPr/>
        </p:nvSpPr>
        <p:spPr bwMode="auto">
          <a:xfrm>
            <a:off x="6929438" y="5715000"/>
            <a:ext cx="1785937" cy="357188"/>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lstStyle/>
          <a:p>
            <a:pPr algn="ctr"/>
            <a:r>
              <a:rPr lang="fr-FR" sz="900" b="1"/>
              <a:t>Résultats enquête 2009 auprès des 35-65 ans </a:t>
            </a:r>
          </a:p>
        </p:txBody>
      </p:sp>
      <p:sp>
        <p:nvSpPr>
          <p:cNvPr id="28702" name="Ellipse 12"/>
          <p:cNvSpPr>
            <a:spLocks noChangeArrowheads="1"/>
          </p:cNvSpPr>
          <p:nvPr/>
        </p:nvSpPr>
        <p:spPr bwMode="auto">
          <a:xfrm>
            <a:off x="7466013" y="2830513"/>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Espace réservé du contenu 4"/>
          <p:cNvGraphicFramePr>
            <a:graphicFrameLocks noGrp="1"/>
          </p:cNvGraphicFramePr>
          <p:nvPr>
            <p:ph sz="half" idx="2"/>
          </p:nvPr>
        </p:nvGraphicFramePr>
        <p:xfrm>
          <a:off x="-428625" y="1357313"/>
          <a:ext cx="8001000" cy="4951412"/>
        </p:xfrm>
        <a:graphic>
          <a:graphicData uri="http://schemas.openxmlformats.org/presentationml/2006/ole">
            <p:oleObj spid="_x0000_s29698" r:id="rId3" imgW="7998645" imgH="4950381" progId="Excel.Chart.8">
              <p:embed/>
            </p:oleObj>
          </a:graphicData>
        </a:graphic>
      </p:graphicFrame>
      <p:sp>
        <p:nvSpPr>
          <p:cNvPr id="29699" name="Titre 1"/>
          <p:cNvSpPr>
            <a:spLocks noGrp="1"/>
          </p:cNvSpPr>
          <p:nvPr>
            <p:ph type="title"/>
          </p:nvPr>
        </p:nvSpPr>
        <p:spPr/>
        <p:txBody>
          <a:bodyPr/>
          <a:lstStyle/>
          <a:p>
            <a:pPr eaLnBrk="1" hangingPunct="1"/>
            <a:r>
              <a:rPr lang="fr-FR" smtClean="0"/>
              <a:t>Fréquence du soutien financier</a:t>
            </a:r>
          </a:p>
        </p:txBody>
      </p:sp>
      <p:sp>
        <p:nvSpPr>
          <p:cNvPr id="29700" name="Espace réservé du texte 2"/>
          <p:cNvSpPr>
            <a:spLocks noGrp="1"/>
          </p:cNvSpPr>
          <p:nvPr>
            <p:ph type="body" sz="half" idx="1"/>
          </p:nvPr>
        </p:nvSpPr>
        <p:spPr>
          <a:xfrm>
            <a:off x="468313" y="661988"/>
            <a:ext cx="6318250" cy="981075"/>
          </a:xfrm>
        </p:spPr>
        <p:txBody>
          <a:bodyPr/>
          <a:lstStyle/>
          <a:p>
            <a:pPr eaLnBrk="1" hangingPunct="1"/>
            <a:r>
              <a:rPr lang="fr-FR" smtClean="0"/>
              <a:t>Q17. A quelle fréquence soutenez-vous financièrement ce membre de votre famille au Maroc ?</a:t>
            </a:r>
          </a:p>
          <a:p>
            <a:pPr lvl="1" eaLnBrk="1" hangingPunct="1"/>
            <a:r>
              <a:rPr lang="fr-FR" sz="1200" i="1" smtClean="0"/>
              <a:t>Base : A ceux qui soutiennent financièrement un membre de la famille au Maroc</a:t>
            </a:r>
          </a:p>
        </p:txBody>
      </p:sp>
      <p:graphicFrame>
        <p:nvGraphicFramePr>
          <p:cNvPr id="6" name="Tableau 5"/>
          <p:cNvGraphicFramePr>
            <a:graphicFrameLocks noGrp="1"/>
          </p:cNvGraphicFramePr>
          <p:nvPr/>
        </p:nvGraphicFramePr>
        <p:xfrm>
          <a:off x="6675438" y="1565275"/>
          <a:ext cx="2405062" cy="3709988"/>
        </p:xfrm>
        <a:graphic>
          <a:graphicData uri="http://schemas.openxmlformats.org/drawingml/2006/table">
            <a:tbl>
              <a:tblPr firstRow="1" bandRow="1">
                <a:tableStyleId>{5C22544A-7EE6-4342-B048-85BDC9FD1C3A}</a:tableStyleId>
              </a:tblPr>
              <a:tblGrid>
                <a:gridCol w="801686"/>
                <a:gridCol w="801686"/>
                <a:gridCol w="801686"/>
              </a:tblGrid>
              <a:tr h="463824">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715125" y="928688"/>
          <a:ext cx="2405063" cy="639762"/>
        </p:xfrm>
        <a:graphic>
          <a:graphicData uri="http://schemas.openxmlformats.org/drawingml/2006/table">
            <a:tbl>
              <a:tblPr firstRow="1" bandRow="1">
                <a:tableStyleId>{5C22544A-7EE6-4342-B048-85BDC9FD1C3A}</a:tableStyleId>
              </a:tblPr>
              <a:tblGrid>
                <a:gridCol w="801686"/>
                <a:gridCol w="801686"/>
                <a:gridCol w="801686"/>
              </a:tblGrid>
              <a:tr h="13646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SOUTIEN REGULIER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2164">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731" name="Accolade ouvrante 11"/>
          <p:cNvSpPr>
            <a:spLocks/>
          </p:cNvSpPr>
          <p:nvPr/>
        </p:nvSpPr>
        <p:spPr bwMode="auto">
          <a:xfrm>
            <a:off x="2286000" y="5286375"/>
            <a:ext cx="71438" cy="642938"/>
          </a:xfrm>
          <a:prstGeom prst="leftBrace">
            <a:avLst>
              <a:gd name="adj1" fmla="val 8333"/>
              <a:gd name="adj2" fmla="val 50000"/>
            </a:avLst>
          </a:prstGeom>
          <a:noFill/>
          <a:ln w="9525" algn="ctr">
            <a:solidFill>
              <a:schemeClr val="accent1"/>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Image à l’égard du Maroc</a:t>
            </a:r>
          </a:p>
          <a:p>
            <a:pPr algn="ctr">
              <a:defRPr/>
            </a:pPr>
            <a:endParaRPr lang="fr-FR" b="1" i="1" dirty="0">
              <a:solidFill>
                <a:srgbClr val="E63C14"/>
              </a:solidFill>
            </a:endParaRPr>
          </a:p>
          <a:p>
            <a:pPr algn="just">
              <a:defRPr/>
            </a:pPr>
            <a:r>
              <a:rPr lang="fr-FR" b="1" i="1" dirty="0">
                <a:solidFill>
                  <a:srgbClr val="000000"/>
                </a:solidFill>
              </a:rPr>
              <a:t>« Une image positive de la situation au Maroc mais une méfiance exprimée envers les institutions marocaines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Situation maritale et fréquentations :</a:t>
            </a:r>
          </a:p>
          <a:p>
            <a:pPr algn="ctr">
              <a:defRPr/>
            </a:pPr>
            <a:endParaRPr lang="fr-FR" b="1" i="1" dirty="0">
              <a:solidFill>
                <a:srgbClr val="E63C14"/>
              </a:solidFill>
            </a:endParaRPr>
          </a:p>
          <a:p>
            <a:pPr algn="just">
              <a:defRPr/>
            </a:pPr>
            <a:r>
              <a:rPr lang="fr-FR" b="1" i="1" dirty="0">
                <a:solidFill>
                  <a:srgbClr val="000000"/>
                </a:solidFill>
              </a:rPr>
              <a:t>« Des fréquentations centrées sur les personnes de même origine sans pour autant être exclusives »</a:t>
            </a:r>
            <a:endParaRPr lang="fr-FR" sz="2400" b="1" i="1" dirty="0">
              <a:solidFill>
                <a:srgbClr val="E63C14"/>
              </a:solidFill>
            </a:endParaRP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re 1"/>
          <p:cNvSpPr>
            <a:spLocks noGrp="1"/>
          </p:cNvSpPr>
          <p:nvPr>
            <p:ph type="title"/>
          </p:nvPr>
        </p:nvSpPr>
        <p:spPr/>
        <p:txBody>
          <a:bodyPr/>
          <a:lstStyle/>
          <a:p>
            <a:pPr eaLnBrk="1" hangingPunct="1"/>
            <a:r>
              <a:rPr lang="fr-FR" smtClean="0"/>
              <a:t>Image du Maroc : ensemble</a:t>
            </a:r>
          </a:p>
        </p:txBody>
      </p:sp>
      <p:sp>
        <p:nvSpPr>
          <p:cNvPr id="30724" name="Espace réservé du texte 2"/>
          <p:cNvSpPr>
            <a:spLocks noGrp="1"/>
          </p:cNvSpPr>
          <p:nvPr>
            <p:ph type="body" sz="half" idx="1"/>
          </p:nvPr>
        </p:nvSpPr>
        <p:spPr>
          <a:xfrm>
            <a:off x="468313" y="620713"/>
            <a:ext cx="8218487" cy="1022350"/>
          </a:xfrm>
        </p:spPr>
        <p:txBody>
          <a:bodyPr/>
          <a:lstStyle/>
          <a:p>
            <a:pPr eaLnBrk="1" hangingPunct="1"/>
            <a:r>
              <a:rPr lang="fr-FR" smtClean="0"/>
              <a:t>Q22. Pensez-vous qu’aujourd’hui au Maroc, la situation est très satisfaisante, plutôt satisfaisante, pas vraiment satisfaisante ou pas du tout satisfaisante dans les domaines suivants… </a:t>
            </a:r>
            <a:endParaRPr lang="fr-FR" sz="1200" i="1" smtClean="0"/>
          </a:p>
        </p:txBody>
      </p:sp>
      <p:graphicFrame>
        <p:nvGraphicFramePr>
          <p:cNvPr id="30722" name="Espace réservé du contenu 4"/>
          <p:cNvGraphicFramePr>
            <a:graphicFrameLocks noGrp="1"/>
          </p:cNvGraphicFramePr>
          <p:nvPr>
            <p:ph sz="half" idx="2"/>
          </p:nvPr>
        </p:nvGraphicFramePr>
        <p:xfrm>
          <a:off x="357188" y="1857375"/>
          <a:ext cx="7143750" cy="4857750"/>
        </p:xfrm>
        <a:graphic>
          <a:graphicData uri="http://schemas.openxmlformats.org/presentationml/2006/ole">
            <p:oleObj spid="_x0000_s30722" r:id="rId3" imgW="7139035" imgH="4858933" progId="Excel.Chart.8">
              <p:embed/>
            </p:oleObj>
          </a:graphicData>
        </a:graphic>
      </p:graphicFrame>
      <p:graphicFrame>
        <p:nvGraphicFramePr>
          <p:cNvPr id="8" name="Tableau 7"/>
          <p:cNvGraphicFramePr>
            <a:graphicFrameLocks noGrp="1"/>
          </p:cNvGraphicFramePr>
          <p:nvPr/>
        </p:nvGraphicFramePr>
        <p:xfrm>
          <a:off x="6572250" y="2214563"/>
          <a:ext cx="2405063" cy="2857500"/>
        </p:xfrm>
        <a:graphic>
          <a:graphicData uri="http://schemas.openxmlformats.org/drawingml/2006/table">
            <a:tbl>
              <a:tblPr firstRow="1" bandRow="1">
                <a:tableStyleId>{5C22544A-7EE6-4342-B048-85BDC9FD1C3A}</a:tableStyleId>
              </a:tblPr>
              <a:tblGrid>
                <a:gridCol w="801686"/>
                <a:gridCol w="801686"/>
                <a:gridCol w="801686"/>
              </a:tblGrid>
              <a:tr h="714380">
                <a:tc>
                  <a:txBody>
                    <a:bodyPr/>
                    <a:lstStyle/>
                    <a:p>
                      <a:pPr algn="ctr"/>
                      <a:r>
                        <a:rPr lang="fr-FR" sz="1050" b="1" dirty="0" smtClean="0">
                          <a:solidFill>
                            <a:schemeClr val="accent1"/>
                          </a:solidFill>
                        </a:rPr>
                        <a:t>70%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4380">
                <a:tc>
                  <a:txBody>
                    <a:bodyPr/>
                    <a:lstStyle/>
                    <a:p>
                      <a:pPr algn="ctr"/>
                      <a:r>
                        <a:rPr lang="fr-FR" sz="1050" b="1" dirty="0" smtClean="0">
                          <a:solidFill>
                            <a:schemeClr val="accent1"/>
                          </a:solidFill>
                        </a:rPr>
                        <a:t>62%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4380">
                <a:tc>
                  <a:txBody>
                    <a:bodyPr/>
                    <a:lstStyle/>
                    <a:p>
                      <a:pPr algn="ctr"/>
                      <a:r>
                        <a:rPr lang="fr-FR" sz="1050" b="1" dirty="0" smtClean="0">
                          <a:solidFill>
                            <a:schemeClr val="accent1"/>
                          </a:solidFill>
                        </a:rPr>
                        <a:t>58%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4380">
                <a:tc>
                  <a:txBody>
                    <a:bodyPr/>
                    <a:lstStyle/>
                    <a:p>
                      <a:pPr algn="ctr"/>
                      <a:r>
                        <a:rPr lang="fr-FR" sz="1050" b="1" dirty="0" smtClean="0">
                          <a:solidFill>
                            <a:schemeClr val="accent1"/>
                          </a:solidFill>
                        </a:rPr>
                        <a:t>56%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au 8"/>
          <p:cNvGraphicFramePr>
            <a:graphicFrameLocks noGrp="1"/>
          </p:cNvGraphicFramePr>
          <p:nvPr/>
        </p:nvGraphicFramePr>
        <p:xfrm>
          <a:off x="6572250" y="1646238"/>
          <a:ext cx="2405063" cy="639762"/>
        </p:xfrm>
        <a:graphic>
          <a:graphicData uri="http://schemas.openxmlformats.org/drawingml/2006/table">
            <a:tbl>
              <a:tblPr firstRow="1" bandRow="1">
                <a:tableStyleId>{5C22544A-7EE6-4342-B048-85BDC9FD1C3A}</a:tableStyleId>
              </a:tblPr>
              <a:tblGrid>
                <a:gridCol w="801686"/>
                <a:gridCol w="801686"/>
                <a:gridCol w="801686"/>
              </a:tblGrid>
              <a:tr h="12850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SATISFAISANTE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0127">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0743" name="Ellipse 6"/>
          <p:cNvSpPr>
            <a:spLocks noChangeArrowheads="1"/>
          </p:cNvSpPr>
          <p:nvPr/>
        </p:nvSpPr>
        <p:spPr bwMode="auto">
          <a:xfrm>
            <a:off x="7545388" y="4598988"/>
            <a:ext cx="428625" cy="214312"/>
          </a:xfrm>
          <a:prstGeom prst="ellipse">
            <a:avLst/>
          </a:prstGeom>
          <a:noFill/>
          <a:ln w="9525" algn="ctr">
            <a:solidFill>
              <a:srgbClr val="009900"/>
            </a:solidFill>
            <a:round/>
            <a:headEnd/>
            <a:tailEnd/>
          </a:ln>
        </p:spPr>
        <p:txBody>
          <a:bodyPr/>
          <a:lstStyle/>
          <a:p>
            <a:pPr algn="ctr"/>
            <a:endParaRPr lang="fr-FR"/>
          </a:p>
        </p:txBody>
      </p:sp>
      <p:sp>
        <p:nvSpPr>
          <p:cNvPr id="30744" name="Rectangle à coins arrondis 9"/>
          <p:cNvSpPr>
            <a:spLocks noChangeArrowheads="1"/>
          </p:cNvSpPr>
          <p:nvPr/>
        </p:nvSpPr>
        <p:spPr bwMode="auto">
          <a:xfrm>
            <a:off x="6786563" y="276860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66%</a:t>
            </a:r>
          </a:p>
        </p:txBody>
      </p:sp>
      <p:sp>
        <p:nvSpPr>
          <p:cNvPr id="30745" name="Rectangle à coins arrondis 10"/>
          <p:cNvSpPr>
            <a:spLocks noChangeArrowheads="1"/>
          </p:cNvSpPr>
          <p:nvPr/>
        </p:nvSpPr>
        <p:spPr bwMode="auto">
          <a:xfrm>
            <a:off x="6929438" y="5857875"/>
            <a:ext cx="1785937" cy="357188"/>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lstStyle/>
          <a:p>
            <a:pPr algn="ctr"/>
            <a:r>
              <a:rPr lang="fr-FR" sz="900" b="1"/>
              <a:t>Résultats enquête 2009 auprès des 35-65 ans </a:t>
            </a:r>
          </a:p>
        </p:txBody>
      </p:sp>
      <p:sp>
        <p:nvSpPr>
          <p:cNvPr id="30746" name="Rectangle à coins arrondis 11"/>
          <p:cNvSpPr>
            <a:spLocks noChangeArrowheads="1"/>
          </p:cNvSpPr>
          <p:nvPr/>
        </p:nvSpPr>
        <p:spPr bwMode="auto">
          <a:xfrm>
            <a:off x="3035300" y="276860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25%</a:t>
            </a:r>
          </a:p>
        </p:txBody>
      </p:sp>
      <p:sp>
        <p:nvSpPr>
          <p:cNvPr id="30747" name="Rectangle à coins arrondis 12"/>
          <p:cNvSpPr>
            <a:spLocks noChangeArrowheads="1"/>
          </p:cNvSpPr>
          <p:nvPr/>
        </p:nvSpPr>
        <p:spPr bwMode="auto">
          <a:xfrm>
            <a:off x="6786563" y="419735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55%</a:t>
            </a:r>
          </a:p>
        </p:txBody>
      </p:sp>
      <p:sp>
        <p:nvSpPr>
          <p:cNvPr id="30748" name="Rectangle à coins arrondis 13"/>
          <p:cNvSpPr>
            <a:spLocks noChangeArrowheads="1"/>
          </p:cNvSpPr>
          <p:nvPr/>
        </p:nvSpPr>
        <p:spPr bwMode="auto">
          <a:xfrm>
            <a:off x="2928938" y="419735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14%</a:t>
            </a:r>
          </a:p>
        </p:txBody>
      </p:sp>
      <p:sp>
        <p:nvSpPr>
          <p:cNvPr id="30749" name="Rectangle à coins arrondis 14"/>
          <p:cNvSpPr>
            <a:spLocks noChangeArrowheads="1"/>
          </p:cNvSpPr>
          <p:nvPr/>
        </p:nvSpPr>
        <p:spPr bwMode="auto">
          <a:xfrm>
            <a:off x="6786563" y="4937125"/>
            <a:ext cx="428625" cy="188913"/>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61%</a:t>
            </a:r>
          </a:p>
        </p:txBody>
      </p:sp>
      <p:sp>
        <p:nvSpPr>
          <p:cNvPr id="30750" name="Rectangle à coins arrondis 15"/>
          <p:cNvSpPr>
            <a:spLocks noChangeArrowheads="1"/>
          </p:cNvSpPr>
          <p:nvPr/>
        </p:nvSpPr>
        <p:spPr bwMode="auto">
          <a:xfrm>
            <a:off x="2928938" y="4937125"/>
            <a:ext cx="428625" cy="188913"/>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20%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re 1"/>
          <p:cNvSpPr>
            <a:spLocks noGrp="1"/>
          </p:cNvSpPr>
          <p:nvPr>
            <p:ph type="title"/>
          </p:nvPr>
        </p:nvSpPr>
        <p:spPr/>
        <p:txBody>
          <a:bodyPr/>
          <a:lstStyle/>
          <a:p>
            <a:pPr eaLnBrk="1" hangingPunct="1"/>
            <a:r>
              <a:rPr lang="fr-FR" smtClean="0"/>
              <a:t>Image du Maroc : détail</a:t>
            </a:r>
          </a:p>
        </p:txBody>
      </p:sp>
      <p:sp>
        <p:nvSpPr>
          <p:cNvPr id="31748" name="Espace réservé du texte 2"/>
          <p:cNvSpPr>
            <a:spLocks noGrp="1"/>
          </p:cNvSpPr>
          <p:nvPr>
            <p:ph type="body" sz="half" idx="1"/>
          </p:nvPr>
        </p:nvSpPr>
        <p:spPr>
          <a:xfrm>
            <a:off x="468313" y="500063"/>
            <a:ext cx="6889750" cy="1450975"/>
          </a:xfrm>
        </p:spPr>
        <p:txBody>
          <a:bodyPr/>
          <a:lstStyle/>
          <a:p>
            <a:pPr algn="just" eaLnBrk="1" hangingPunct="1"/>
            <a:r>
              <a:rPr lang="fr-FR" smtClean="0"/>
              <a:t>Q22. Pensez-vous qu’aujourd’hui au Maroc, la situation est très satisfaisante, plutôt satisfaisante, pas vraiment satisfaisante ou pas du tout satisfaisante dans les domaines suivants… </a:t>
            </a:r>
            <a:endParaRPr lang="fr-FR" sz="1200" i="1" smtClean="0"/>
          </a:p>
        </p:txBody>
      </p:sp>
      <p:graphicFrame>
        <p:nvGraphicFramePr>
          <p:cNvPr id="31746" name="Espace réservé du contenu 4"/>
          <p:cNvGraphicFramePr>
            <a:graphicFrameLocks noGrp="1"/>
          </p:cNvGraphicFramePr>
          <p:nvPr>
            <p:ph sz="half" idx="2"/>
          </p:nvPr>
        </p:nvGraphicFramePr>
        <p:xfrm>
          <a:off x="285750" y="1285875"/>
          <a:ext cx="7143750" cy="5094288"/>
        </p:xfrm>
        <a:graphic>
          <a:graphicData uri="http://schemas.openxmlformats.org/presentationml/2006/ole">
            <p:oleObj spid="_x0000_s31746" r:id="rId3" imgW="7145131" imgH="5096698" progId="Excel.Chart.8">
              <p:embed/>
            </p:oleObj>
          </a:graphicData>
        </a:graphic>
      </p:graphicFrame>
      <p:sp>
        <p:nvSpPr>
          <p:cNvPr id="31749" name="ZoneTexte 5"/>
          <p:cNvSpPr txBox="1">
            <a:spLocks noChangeArrowheads="1"/>
          </p:cNvSpPr>
          <p:nvPr/>
        </p:nvSpPr>
        <p:spPr bwMode="auto">
          <a:xfrm>
            <a:off x="71438" y="1316038"/>
            <a:ext cx="4964112" cy="277812"/>
          </a:xfrm>
          <a:prstGeom prst="rect">
            <a:avLst/>
          </a:prstGeom>
          <a:noFill/>
          <a:ln w="9525">
            <a:noFill/>
            <a:miter lim="800000"/>
            <a:headEnd/>
            <a:tailEnd/>
          </a:ln>
        </p:spPr>
        <p:txBody>
          <a:bodyPr wrap="none">
            <a:spAutoFit/>
          </a:bodyPr>
          <a:lstStyle/>
          <a:p>
            <a:r>
              <a:rPr lang="fr-FR" sz="1200" b="1" i="1">
                <a:solidFill>
                  <a:srgbClr val="C00000"/>
                </a:solidFill>
              </a:rPr>
              <a:t>Les relations entre le Maroc et les Marocains résidant à l'étranger</a:t>
            </a:r>
          </a:p>
        </p:txBody>
      </p:sp>
      <p:sp>
        <p:nvSpPr>
          <p:cNvPr id="31750" name="ZoneTexte 6"/>
          <p:cNvSpPr txBox="1">
            <a:spLocks noChangeArrowheads="1"/>
          </p:cNvSpPr>
          <p:nvPr/>
        </p:nvSpPr>
        <p:spPr bwMode="auto">
          <a:xfrm>
            <a:off x="71438" y="3795713"/>
            <a:ext cx="1981200" cy="460375"/>
          </a:xfrm>
          <a:prstGeom prst="rect">
            <a:avLst/>
          </a:prstGeom>
          <a:noFill/>
          <a:ln w="9525">
            <a:noFill/>
            <a:miter lim="800000"/>
            <a:headEnd/>
            <a:tailEnd/>
          </a:ln>
        </p:spPr>
        <p:txBody>
          <a:bodyPr wrap="none">
            <a:spAutoFit/>
          </a:bodyPr>
          <a:lstStyle/>
          <a:p>
            <a:r>
              <a:rPr lang="fr-FR" sz="1200" b="1" i="1">
                <a:solidFill>
                  <a:srgbClr val="C00000"/>
                </a:solidFill>
              </a:rPr>
              <a:t>La situation de la femme</a:t>
            </a:r>
          </a:p>
          <a:p>
            <a:r>
              <a:rPr lang="fr-FR" sz="1200" b="1" i="1">
                <a:solidFill>
                  <a:srgbClr val="C00000"/>
                </a:solidFill>
              </a:rPr>
              <a:t>	</a:t>
            </a:r>
          </a:p>
        </p:txBody>
      </p:sp>
      <p:sp>
        <p:nvSpPr>
          <p:cNvPr id="31751" name="ZoneTexte 7"/>
          <p:cNvSpPr txBox="1">
            <a:spLocks noChangeArrowheads="1"/>
          </p:cNvSpPr>
          <p:nvPr/>
        </p:nvSpPr>
        <p:spPr bwMode="auto">
          <a:xfrm>
            <a:off x="5072063" y="1143000"/>
            <a:ext cx="1004887"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667500" y="887413"/>
          <a:ext cx="2405063"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SATISFAISANTE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2" name="Tableau 21"/>
          <p:cNvGraphicFramePr>
            <a:graphicFrameLocks noGrp="1"/>
          </p:cNvGraphicFramePr>
          <p:nvPr/>
        </p:nvGraphicFramePr>
        <p:xfrm>
          <a:off x="6667500" y="3340100"/>
          <a:ext cx="2405063" cy="2660650"/>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900" b="1" i="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900" b="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810" name="Ellipse 17"/>
          <p:cNvSpPr>
            <a:spLocks noChangeArrowheads="1"/>
          </p:cNvSpPr>
          <p:nvPr/>
        </p:nvSpPr>
        <p:spPr bwMode="auto">
          <a:xfrm>
            <a:off x="7643813" y="3071813"/>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re 1"/>
          <p:cNvSpPr>
            <a:spLocks noGrp="1"/>
          </p:cNvSpPr>
          <p:nvPr>
            <p:ph type="title"/>
          </p:nvPr>
        </p:nvSpPr>
        <p:spPr/>
        <p:txBody>
          <a:bodyPr/>
          <a:lstStyle/>
          <a:p>
            <a:pPr eaLnBrk="1" hangingPunct="1"/>
            <a:r>
              <a:rPr lang="fr-FR" smtClean="0"/>
              <a:t>Image du Maroc : détail</a:t>
            </a:r>
          </a:p>
        </p:txBody>
      </p:sp>
      <p:sp>
        <p:nvSpPr>
          <p:cNvPr id="32772" name="Espace réservé du texte 2"/>
          <p:cNvSpPr>
            <a:spLocks noGrp="1"/>
          </p:cNvSpPr>
          <p:nvPr>
            <p:ph type="body" sz="half" idx="1"/>
          </p:nvPr>
        </p:nvSpPr>
        <p:spPr>
          <a:xfrm>
            <a:off x="468313" y="500063"/>
            <a:ext cx="6889750" cy="1450975"/>
          </a:xfrm>
        </p:spPr>
        <p:txBody>
          <a:bodyPr/>
          <a:lstStyle/>
          <a:p>
            <a:pPr algn="just" eaLnBrk="1" hangingPunct="1"/>
            <a:r>
              <a:rPr lang="fr-FR" smtClean="0"/>
              <a:t>Q22. Pensez-vous qu’aujourd’hui au Maroc, la situation est très satisfaisante, plutôt satisfaisante, pas vraiment satisfaisante ou pas du tout satisfaisante dans les domaines suivants… </a:t>
            </a:r>
            <a:endParaRPr lang="fr-FR" sz="1200" i="1" smtClean="0"/>
          </a:p>
        </p:txBody>
      </p:sp>
      <p:graphicFrame>
        <p:nvGraphicFramePr>
          <p:cNvPr id="32770" name="Espace réservé du contenu 4"/>
          <p:cNvGraphicFramePr>
            <a:graphicFrameLocks noGrp="1"/>
          </p:cNvGraphicFramePr>
          <p:nvPr>
            <p:ph sz="half" idx="2"/>
          </p:nvPr>
        </p:nvGraphicFramePr>
        <p:xfrm>
          <a:off x="214313" y="1285875"/>
          <a:ext cx="7358062" cy="5094288"/>
        </p:xfrm>
        <a:graphic>
          <a:graphicData uri="http://schemas.openxmlformats.org/presentationml/2006/ole">
            <p:oleObj spid="_x0000_s32770" r:id="rId3" imgW="7358510" imgH="5096698" progId="Excel.Chart.8">
              <p:embed/>
            </p:oleObj>
          </a:graphicData>
        </a:graphic>
      </p:graphicFrame>
      <p:sp>
        <p:nvSpPr>
          <p:cNvPr id="32773" name="ZoneTexte 5"/>
          <p:cNvSpPr txBox="1">
            <a:spLocks noChangeArrowheads="1"/>
          </p:cNvSpPr>
          <p:nvPr/>
        </p:nvSpPr>
        <p:spPr bwMode="auto">
          <a:xfrm>
            <a:off x="71438" y="1316038"/>
            <a:ext cx="1828800" cy="277812"/>
          </a:xfrm>
          <a:prstGeom prst="rect">
            <a:avLst/>
          </a:prstGeom>
          <a:noFill/>
          <a:ln w="9525">
            <a:noFill/>
            <a:miter lim="800000"/>
            <a:headEnd/>
            <a:tailEnd/>
          </a:ln>
        </p:spPr>
        <p:txBody>
          <a:bodyPr wrap="none">
            <a:spAutoFit/>
          </a:bodyPr>
          <a:lstStyle/>
          <a:p>
            <a:r>
              <a:rPr lang="fr-FR" sz="1200" b="1" i="1">
                <a:solidFill>
                  <a:srgbClr val="C00000"/>
                </a:solidFill>
              </a:rPr>
              <a:t>Les droits de l'Homme</a:t>
            </a:r>
          </a:p>
        </p:txBody>
      </p:sp>
      <p:sp>
        <p:nvSpPr>
          <p:cNvPr id="32774" name="ZoneTexte 6"/>
          <p:cNvSpPr txBox="1">
            <a:spLocks noChangeArrowheads="1"/>
          </p:cNvSpPr>
          <p:nvPr/>
        </p:nvSpPr>
        <p:spPr bwMode="auto">
          <a:xfrm>
            <a:off x="71438" y="3795713"/>
            <a:ext cx="1028700" cy="276225"/>
          </a:xfrm>
          <a:prstGeom prst="rect">
            <a:avLst/>
          </a:prstGeom>
          <a:noFill/>
          <a:ln w="9525">
            <a:noFill/>
            <a:miter lim="800000"/>
            <a:headEnd/>
            <a:tailEnd/>
          </a:ln>
        </p:spPr>
        <p:txBody>
          <a:bodyPr wrap="none">
            <a:spAutoFit/>
          </a:bodyPr>
          <a:lstStyle/>
          <a:p>
            <a:r>
              <a:rPr lang="fr-FR" sz="1200" b="1" i="1">
                <a:solidFill>
                  <a:srgbClr val="C00000"/>
                </a:solidFill>
              </a:rPr>
              <a:t>L’économie</a:t>
            </a:r>
          </a:p>
        </p:txBody>
      </p:sp>
      <p:sp>
        <p:nvSpPr>
          <p:cNvPr id="32775"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667500" y="887413"/>
          <a:ext cx="2405063"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SATISFAISANTE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au 12"/>
          <p:cNvGraphicFramePr>
            <a:graphicFrameLocks noGrp="1"/>
          </p:cNvGraphicFramePr>
          <p:nvPr/>
        </p:nvGraphicFramePr>
        <p:xfrm>
          <a:off x="6667500" y="4021138"/>
          <a:ext cx="2405063"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56%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830" name="Ellipse 17"/>
          <p:cNvSpPr>
            <a:spLocks noChangeArrowheads="1"/>
          </p:cNvSpPr>
          <p:nvPr/>
        </p:nvSpPr>
        <p:spPr bwMode="auto">
          <a:xfrm>
            <a:off x="7643813" y="5035550"/>
            <a:ext cx="428625" cy="214313"/>
          </a:xfrm>
          <a:prstGeom prst="ellipse">
            <a:avLst/>
          </a:prstGeom>
          <a:noFill/>
          <a:ln w="9525" algn="ctr">
            <a:solidFill>
              <a:srgbClr val="009900"/>
            </a:solidFill>
            <a:round/>
            <a:headEnd/>
            <a:tailEnd/>
          </a:ln>
        </p:spPr>
        <p:txBody>
          <a:bodyPr/>
          <a:lstStyle/>
          <a:p>
            <a:pPr algn="ctr"/>
            <a:endParaRPr lang="fr-FR"/>
          </a:p>
        </p:txBody>
      </p:sp>
      <p:sp>
        <p:nvSpPr>
          <p:cNvPr id="32831" name="Ellipse 22"/>
          <p:cNvSpPr>
            <a:spLocks noChangeArrowheads="1"/>
          </p:cNvSpPr>
          <p:nvPr/>
        </p:nvSpPr>
        <p:spPr bwMode="auto">
          <a:xfrm>
            <a:off x="7643813" y="4035425"/>
            <a:ext cx="428625" cy="214313"/>
          </a:xfrm>
          <a:prstGeom prst="ellipse">
            <a:avLst/>
          </a:prstGeom>
          <a:noFill/>
          <a:ln w="9525" algn="ctr">
            <a:solidFill>
              <a:srgbClr val="009900"/>
            </a:solidFill>
            <a:round/>
            <a:headEnd/>
            <a:tailEnd/>
          </a:ln>
        </p:spPr>
        <p:txBody>
          <a:bodyPr/>
          <a:lstStyle/>
          <a:p>
            <a:pPr algn="ctr"/>
            <a:endParaRPr lang="fr-FR"/>
          </a:p>
        </p:txBody>
      </p:sp>
      <p:sp>
        <p:nvSpPr>
          <p:cNvPr id="32832" name="Ellipse 14"/>
          <p:cNvSpPr>
            <a:spLocks noChangeArrowheads="1"/>
          </p:cNvSpPr>
          <p:nvPr/>
        </p:nvSpPr>
        <p:spPr bwMode="auto">
          <a:xfrm>
            <a:off x="7643813" y="5545138"/>
            <a:ext cx="428625" cy="214312"/>
          </a:xfrm>
          <a:prstGeom prst="ellipse">
            <a:avLst/>
          </a:prstGeom>
          <a:noFill/>
          <a:ln w="9525" algn="ctr">
            <a:solidFill>
              <a:srgbClr val="009900"/>
            </a:solidFill>
            <a:round/>
            <a:headEnd/>
            <a:tailEnd/>
          </a:ln>
        </p:spPr>
        <p:txBody>
          <a:bodyPr/>
          <a:lstStyle/>
          <a:p>
            <a:pPr algn="ctr"/>
            <a:endParaRPr lang="fr-FR"/>
          </a:p>
        </p:txBody>
      </p:sp>
      <p:sp>
        <p:nvSpPr>
          <p:cNvPr id="32833" name="Ellipse 15"/>
          <p:cNvSpPr>
            <a:spLocks noChangeArrowheads="1"/>
          </p:cNvSpPr>
          <p:nvPr/>
        </p:nvSpPr>
        <p:spPr bwMode="auto">
          <a:xfrm>
            <a:off x="8456613" y="4795838"/>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re 1"/>
          <p:cNvSpPr>
            <a:spLocks noGrp="1"/>
          </p:cNvSpPr>
          <p:nvPr>
            <p:ph type="title"/>
          </p:nvPr>
        </p:nvSpPr>
        <p:spPr/>
        <p:txBody>
          <a:bodyPr/>
          <a:lstStyle/>
          <a:p>
            <a:pPr eaLnBrk="1" hangingPunct="1"/>
            <a:r>
              <a:rPr lang="fr-FR" smtClean="0"/>
              <a:t>Confiance à l’égard de différentes institutions : Ensemble</a:t>
            </a:r>
          </a:p>
        </p:txBody>
      </p:sp>
      <p:sp>
        <p:nvSpPr>
          <p:cNvPr id="33796" name="Espace réservé du texte 2"/>
          <p:cNvSpPr>
            <a:spLocks noGrp="1"/>
          </p:cNvSpPr>
          <p:nvPr>
            <p:ph type="body" sz="half" idx="1"/>
          </p:nvPr>
        </p:nvSpPr>
        <p:spPr>
          <a:xfrm>
            <a:off x="468313" y="620713"/>
            <a:ext cx="8218487" cy="1022350"/>
          </a:xfrm>
        </p:spPr>
        <p:txBody>
          <a:bodyPr/>
          <a:lstStyle/>
          <a:p>
            <a:pPr eaLnBrk="1" hangingPunct="1"/>
            <a:r>
              <a:rPr lang="fr-FR" smtClean="0"/>
              <a:t>Q23. Avez-vous tout à fait confiance, plutôt confiance, plutôt pas confiance ou pas du tout confiance dans les institutions suivantes…</a:t>
            </a:r>
            <a:endParaRPr lang="fr-FR" sz="1200" i="1" smtClean="0"/>
          </a:p>
        </p:txBody>
      </p:sp>
      <p:graphicFrame>
        <p:nvGraphicFramePr>
          <p:cNvPr id="33794" name="Espace réservé du contenu 4"/>
          <p:cNvGraphicFramePr>
            <a:graphicFrameLocks noGrp="1"/>
          </p:cNvGraphicFramePr>
          <p:nvPr>
            <p:ph sz="half" idx="2"/>
          </p:nvPr>
        </p:nvGraphicFramePr>
        <p:xfrm>
          <a:off x="214313" y="1357313"/>
          <a:ext cx="6357937" cy="5000625"/>
        </p:xfrm>
        <a:graphic>
          <a:graphicData uri="http://schemas.openxmlformats.org/presentationml/2006/ole">
            <p:oleObj spid="_x0000_s33794" r:id="rId3" imgW="6358679" imgH="4999153" progId="Excel.Chart.8">
              <p:embed/>
            </p:oleObj>
          </a:graphicData>
        </a:graphic>
      </p:graphicFrame>
      <p:graphicFrame>
        <p:nvGraphicFramePr>
          <p:cNvPr id="7" name="Tableau 6"/>
          <p:cNvGraphicFramePr>
            <a:graphicFrameLocks noGrp="1"/>
          </p:cNvGraphicFramePr>
          <p:nvPr/>
        </p:nvGraphicFramePr>
        <p:xfrm>
          <a:off x="6524625" y="1714500"/>
          <a:ext cx="2476500" cy="1714500"/>
        </p:xfrm>
        <a:graphic>
          <a:graphicData uri="http://schemas.openxmlformats.org/drawingml/2006/table">
            <a:tbl>
              <a:tblPr firstRow="1" bandRow="1">
                <a:tableStyleId>{5C22544A-7EE6-4342-B048-85BDC9FD1C3A}</a:tableStyleId>
              </a:tblPr>
              <a:tblGrid>
                <a:gridCol w="825499"/>
                <a:gridCol w="825499"/>
                <a:gridCol w="825499"/>
              </a:tblGrid>
              <a:tr h="571504">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4">
                <a:tc>
                  <a:txBody>
                    <a:bodyPr/>
                    <a:lstStyle/>
                    <a:p>
                      <a:pPr algn="ctr"/>
                      <a:r>
                        <a:rPr lang="fr-FR" sz="1050" b="1" dirty="0" smtClean="0">
                          <a:solidFill>
                            <a:schemeClr val="accent1"/>
                          </a:solidFill>
                        </a:rPr>
                        <a:t>43%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4">
                <a:tc>
                  <a:txBody>
                    <a:bodyPr/>
                    <a:lstStyle/>
                    <a:p>
                      <a:pPr algn="ctr"/>
                      <a:r>
                        <a:rPr lang="fr-FR" sz="1050" b="1" dirty="0" smtClean="0">
                          <a:solidFill>
                            <a:schemeClr val="accent1"/>
                          </a:solidFill>
                        </a:rPr>
                        <a:t>38%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500813" y="1143000"/>
          <a:ext cx="2476500" cy="646113"/>
        </p:xfrm>
        <a:graphic>
          <a:graphicData uri="http://schemas.openxmlformats.org/drawingml/2006/table">
            <a:tbl>
              <a:tblPr firstRow="1" bandRow="1">
                <a:tableStyleId>{5C22544A-7EE6-4342-B048-85BDC9FD1C3A}</a:tableStyleId>
              </a:tblPr>
              <a:tblGrid>
                <a:gridCol w="825499"/>
                <a:gridCol w="825499"/>
                <a:gridCol w="825499"/>
              </a:tblGrid>
              <a:tr h="153430">
                <a:tc gridSpan="3">
                  <a:txBody>
                    <a:bodyPr/>
                    <a:lstStyle/>
                    <a:p>
                      <a:pPr algn="ctr"/>
                      <a:r>
                        <a:rPr lang="fr-FR" sz="900" b="1" i="1" dirty="0" smtClean="0">
                          <a:solidFill>
                            <a:srgbClr val="0070C0"/>
                          </a:solidFill>
                        </a:rPr>
                        <a:t>ST CONFIANCE</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8074">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3812" name="ZoneTexte 8"/>
          <p:cNvSpPr txBox="1">
            <a:spLocks noChangeArrowheads="1"/>
          </p:cNvSpPr>
          <p:nvPr/>
        </p:nvSpPr>
        <p:spPr bwMode="auto">
          <a:xfrm>
            <a:off x="142875" y="1581150"/>
            <a:ext cx="885825" cy="276225"/>
          </a:xfrm>
          <a:prstGeom prst="rect">
            <a:avLst/>
          </a:prstGeom>
          <a:noFill/>
          <a:ln w="9525">
            <a:noFill/>
            <a:miter lim="800000"/>
            <a:headEnd/>
            <a:tailEnd/>
          </a:ln>
        </p:spPr>
        <p:txBody>
          <a:bodyPr wrap="none">
            <a:spAutoFit/>
          </a:bodyPr>
          <a:lstStyle/>
          <a:p>
            <a:r>
              <a:rPr lang="fr-FR" sz="1200" b="1" i="1">
                <a:solidFill>
                  <a:srgbClr val="C00000"/>
                </a:solidFill>
              </a:rPr>
              <a:t>Au Maroc</a:t>
            </a:r>
          </a:p>
        </p:txBody>
      </p:sp>
      <p:sp>
        <p:nvSpPr>
          <p:cNvPr id="33813" name="ZoneTexte 9"/>
          <p:cNvSpPr txBox="1">
            <a:spLocks noChangeArrowheads="1"/>
          </p:cNvSpPr>
          <p:nvPr/>
        </p:nvSpPr>
        <p:spPr bwMode="auto">
          <a:xfrm>
            <a:off x="142875" y="3938588"/>
            <a:ext cx="2106613" cy="276225"/>
          </a:xfrm>
          <a:prstGeom prst="rect">
            <a:avLst/>
          </a:prstGeom>
          <a:noFill/>
          <a:ln w="9525">
            <a:noFill/>
            <a:miter lim="800000"/>
            <a:headEnd/>
            <a:tailEnd/>
          </a:ln>
        </p:spPr>
        <p:txBody>
          <a:bodyPr wrap="none">
            <a:spAutoFit/>
          </a:bodyPr>
          <a:lstStyle/>
          <a:p>
            <a:r>
              <a:rPr lang="fr-FR" sz="1200" b="1" i="1">
                <a:solidFill>
                  <a:srgbClr val="C00000"/>
                </a:solidFill>
              </a:rPr>
              <a:t>Dans le pays de résidence</a:t>
            </a:r>
          </a:p>
        </p:txBody>
      </p:sp>
      <p:graphicFrame>
        <p:nvGraphicFramePr>
          <p:cNvPr id="11" name="Tableau 10"/>
          <p:cNvGraphicFramePr>
            <a:graphicFrameLocks noGrp="1"/>
          </p:cNvGraphicFramePr>
          <p:nvPr/>
        </p:nvGraphicFramePr>
        <p:xfrm>
          <a:off x="6524625" y="4071938"/>
          <a:ext cx="2476500" cy="1714500"/>
        </p:xfrm>
        <a:graphic>
          <a:graphicData uri="http://schemas.openxmlformats.org/drawingml/2006/table">
            <a:tbl>
              <a:tblPr firstRow="1" bandRow="1">
                <a:tableStyleId>{5C22544A-7EE6-4342-B048-85BDC9FD1C3A}</a:tableStyleId>
              </a:tblPr>
              <a:tblGrid>
                <a:gridCol w="825499"/>
                <a:gridCol w="825499"/>
                <a:gridCol w="825499"/>
              </a:tblGrid>
              <a:tr h="571504">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4">
                <a:tc>
                  <a:txBody>
                    <a:bodyPr/>
                    <a:lstStyle/>
                    <a:p>
                      <a:pPr algn="ctr"/>
                      <a:r>
                        <a:rPr lang="fr-FR" sz="1050" b="1" dirty="0" smtClean="0">
                          <a:solidFill>
                            <a:schemeClr val="accent1"/>
                          </a:solidFill>
                        </a:rPr>
                        <a:t>6570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4">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3824" name="Ellipse 11"/>
          <p:cNvSpPr>
            <a:spLocks noChangeArrowheads="1"/>
          </p:cNvSpPr>
          <p:nvPr/>
        </p:nvSpPr>
        <p:spPr bwMode="auto">
          <a:xfrm>
            <a:off x="7535863" y="2455863"/>
            <a:ext cx="428625" cy="214312"/>
          </a:xfrm>
          <a:prstGeom prst="ellipse">
            <a:avLst/>
          </a:prstGeom>
          <a:noFill/>
          <a:ln w="9525" algn="ctr">
            <a:solidFill>
              <a:srgbClr val="009900"/>
            </a:solidFill>
            <a:round/>
            <a:headEnd/>
            <a:tailEnd/>
          </a:ln>
        </p:spPr>
        <p:txBody>
          <a:bodyPr/>
          <a:lstStyle/>
          <a:p>
            <a:pPr algn="ctr"/>
            <a:endParaRPr lang="fr-FR"/>
          </a:p>
        </p:txBody>
      </p:sp>
      <p:sp>
        <p:nvSpPr>
          <p:cNvPr id="33825" name="Ellipse 12"/>
          <p:cNvSpPr>
            <a:spLocks noChangeArrowheads="1"/>
          </p:cNvSpPr>
          <p:nvPr/>
        </p:nvSpPr>
        <p:spPr bwMode="auto">
          <a:xfrm>
            <a:off x="7535863" y="3017838"/>
            <a:ext cx="428625" cy="214312"/>
          </a:xfrm>
          <a:prstGeom prst="ellipse">
            <a:avLst/>
          </a:prstGeom>
          <a:noFill/>
          <a:ln w="9525" algn="ctr">
            <a:solidFill>
              <a:srgbClr val="009900"/>
            </a:solidFill>
            <a:round/>
            <a:headEnd/>
            <a:tailEnd/>
          </a:ln>
        </p:spPr>
        <p:txBody>
          <a:bodyPr/>
          <a:lstStyle/>
          <a:p>
            <a:pPr algn="ctr"/>
            <a:endParaRPr lang="fr-FR"/>
          </a:p>
        </p:txBody>
      </p:sp>
      <p:sp>
        <p:nvSpPr>
          <p:cNvPr id="33826" name="Ellipse 13"/>
          <p:cNvSpPr>
            <a:spLocks noChangeArrowheads="1"/>
          </p:cNvSpPr>
          <p:nvPr/>
        </p:nvSpPr>
        <p:spPr bwMode="auto">
          <a:xfrm>
            <a:off x="8358188" y="4232275"/>
            <a:ext cx="428625" cy="214313"/>
          </a:xfrm>
          <a:prstGeom prst="ellipse">
            <a:avLst/>
          </a:prstGeom>
          <a:noFill/>
          <a:ln w="9525" algn="ctr">
            <a:solidFill>
              <a:srgbClr val="009900"/>
            </a:solidFill>
            <a:round/>
            <a:headEnd/>
            <a:tailEnd/>
          </a:ln>
        </p:spPr>
        <p:txBody>
          <a:bodyPr/>
          <a:lstStyle/>
          <a:p>
            <a:pPr algn="ctr"/>
            <a:endParaRPr lang="fr-FR"/>
          </a:p>
        </p:txBody>
      </p:sp>
      <p:sp>
        <p:nvSpPr>
          <p:cNvPr id="33827" name="Ellipse 14"/>
          <p:cNvSpPr>
            <a:spLocks noChangeArrowheads="1"/>
          </p:cNvSpPr>
          <p:nvPr/>
        </p:nvSpPr>
        <p:spPr bwMode="auto">
          <a:xfrm>
            <a:off x="7535863" y="5384800"/>
            <a:ext cx="428625" cy="214313"/>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Espace réservé du contenu 4"/>
          <p:cNvGraphicFramePr>
            <a:graphicFrameLocks noGrp="1"/>
          </p:cNvGraphicFramePr>
          <p:nvPr>
            <p:ph sz="half" idx="2"/>
          </p:nvPr>
        </p:nvGraphicFramePr>
        <p:xfrm>
          <a:off x="285750" y="1143000"/>
          <a:ext cx="7286625" cy="5094288"/>
        </p:xfrm>
        <a:graphic>
          <a:graphicData uri="http://schemas.openxmlformats.org/presentationml/2006/ole">
            <p:oleObj spid="_x0000_s34818" r:id="rId3" imgW="7285351" imgH="5096698" progId="Excel.Chart.8">
              <p:embed/>
            </p:oleObj>
          </a:graphicData>
        </a:graphic>
      </p:graphicFrame>
      <p:sp>
        <p:nvSpPr>
          <p:cNvPr id="34819" name="Titre 1"/>
          <p:cNvSpPr>
            <a:spLocks noGrp="1"/>
          </p:cNvSpPr>
          <p:nvPr>
            <p:ph type="title"/>
          </p:nvPr>
        </p:nvSpPr>
        <p:spPr/>
        <p:txBody>
          <a:bodyPr/>
          <a:lstStyle/>
          <a:p>
            <a:pPr eaLnBrk="1" hangingPunct="1"/>
            <a:r>
              <a:rPr lang="fr-FR" smtClean="0"/>
              <a:t>Confiance à l’égard de différentes institutions au Maroc : Détail</a:t>
            </a:r>
          </a:p>
        </p:txBody>
      </p:sp>
      <p:sp>
        <p:nvSpPr>
          <p:cNvPr id="34820" name="Espace réservé du texte 2"/>
          <p:cNvSpPr>
            <a:spLocks noGrp="1"/>
          </p:cNvSpPr>
          <p:nvPr>
            <p:ph type="body" sz="half" idx="1"/>
          </p:nvPr>
        </p:nvSpPr>
        <p:spPr>
          <a:xfrm>
            <a:off x="468313" y="500063"/>
            <a:ext cx="8218487" cy="808037"/>
          </a:xfrm>
        </p:spPr>
        <p:txBody>
          <a:bodyPr/>
          <a:lstStyle/>
          <a:p>
            <a:pPr eaLnBrk="1" hangingPunct="1"/>
            <a:r>
              <a:rPr lang="fr-FR" smtClean="0"/>
              <a:t>Q23. Avez-vous tout à fait confiance, plutôt confiance, plutôt pas confiance ou pas du tout confiance dans les institutions suivantes </a:t>
            </a:r>
            <a:r>
              <a:rPr lang="fr-FR" u="sng" smtClean="0"/>
              <a:t>au Maroc </a:t>
            </a:r>
            <a:r>
              <a:rPr lang="fr-FR" smtClean="0"/>
              <a:t>?</a:t>
            </a:r>
            <a:endParaRPr lang="fr-FR" sz="1200" i="1" smtClean="0"/>
          </a:p>
        </p:txBody>
      </p:sp>
      <p:sp>
        <p:nvSpPr>
          <p:cNvPr id="34821" name="ZoneTexte 5"/>
          <p:cNvSpPr txBox="1">
            <a:spLocks noChangeArrowheads="1"/>
          </p:cNvSpPr>
          <p:nvPr/>
        </p:nvSpPr>
        <p:spPr bwMode="auto">
          <a:xfrm>
            <a:off x="71438" y="1173163"/>
            <a:ext cx="703262" cy="277812"/>
          </a:xfrm>
          <a:prstGeom prst="rect">
            <a:avLst/>
          </a:prstGeom>
          <a:noFill/>
          <a:ln w="9525">
            <a:noFill/>
            <a:miter lim="800000"/>
            <a:headEnd/>
            <a:tailEnd/>
          </a:ln>
        </p:spPr>
        <p:txBody>
          <a:bodyPr wrap="none">
            <a:spAutoFit/>
          </a:bodyPr>
          <a:lstStyle/>
          <a:p>
            <a:r>
              <a:rPr lang="fr-FR" sz="1200" b="1" i="1">
                <a:solidFill>
                  <a:srgbClr val="C00000"/>
                </a:solidFill>
              </a:rPr>
              <a:t>L’école</a:t>
            </a:r>
          </a:p>
        </p:txBody>
      </p:sp>
      <p:sp>
        <p:nvSpPr>
          <p:cNvPr id="34822" name="ZoneTexte 6"/>
          <p:cNvSpPr txBox="1">
            <a:spLocks noChangeArrowheads="1"/>
          </p:cNvSpPr>
          <p:nvPr/>
        </p:nvSpPr>
        <p:spPr bwMode="auto">
          <a:xfrm>
            <a:off x="71438" y="3652838"/>
            <a:ext cx="895350" cy="276225"/>
          </a:xfrm>
          <a:prstGeom prst="rect">
            <a:avLst/>
          </a:prstGeom>
          <a:noFill/>
          <a:ln w="9525">
            <a:noFill/>
            <a:miter lim="800000"/>
            <a:headEnd/>
            <a:tailEnd/>
          </a:ln>
        </p:spPr>
        <p:txBody>
          <a:bodyPr wrap="none">
            <a:spAutoFit/>
          </a:bodyPr>
          <a:lstStyle/>
          <a:p>
            <a:r>
              <a:rPr lang="fr-FR" sz="1200" b="1" i="1">
                <a:solidFill>
                  <a:srgbClr val="C00000"/>
                </a:solidFill>
              </a:rPr>
              <a:t>La justice</a:t>
            </a:r>
          </a:p>
        </p:txBody>
      </p:sp>
      <p:sp>
        <p:nvSpPr>
          <p:cNvPr id="34823" name="ZoneTexte 7"/>
          <p:cNvSpPr txBox="1">
            <a:spLocks noChangeArrowheads="1"/>
          </p:cNvSpPr>
          <p:nvPr/>
        </p:nvSpPr>
        <p:spPr bwMode="auto">
          <a:xfrm>
            <a:off x="4068763" y="1214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749300"/>
          <a:ext cx="2405063" cy="2671763"/>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CONFIANCE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715125" y="3884613"/>
          <a:ext cx="2405063"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43%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4878" name="Ellipse 12"/>
          <p:cNvSpPr>
            <a:spLocks noChangeArrowheads="1"/>
          </p:cNvSpPr>
          <p:nvPr/>
        </p:nvSpPr>
        <p:spPr bwMode="auto">
          <a:xfrm>
            <a:off x="7715250" y="3178175"/>
            <a:ext cx="428625" cy="214313"/>
          </a:xfrm>
          <a:prstGeom prst="ellipse">
            <a:avLst/>
          </a:prstGeom>
          <a:noFill/>
          <a:ln w="9525" algn="ctr">
            <a:solidFill>
              <a:srgbClr val="009900"/>
            </a:solidFill>
            <a:round/>
            <a:headEnd/>
            <a:tailEnd/>
          </a:ln>
        </p:spPr>
        <p:txBody>
          <a:bodyPr/>
          <a:lstStyle/>
          <a:p>
            <a:pPr algn="ctr"/>
            <a:endParaRPr lang="fr-FR"/>
          </a:p>
        </p:txBody>
      </p:sp>
      <p:sp>
        <p:nvSpPr>
          <p:cNvPr id="34879" name="Ellipse 11"/>
          <p:cNvSpPr>
            <a:spLocks noChangeArrowheads="1"/>
          </p:cNvSpPr>
          <p:nvPr/>
        </p:nvSpPr>
        <p:spPr bwMode="auto">
          <a:xfrm>
            <a:off x="8501063" y="2178050"/>
            <a:ext cx="428625" cy="214313"/>
          </a:xfrm>
          <a:prstGeom prst="ellipse">
            <a:avLst/>
          </a:prstGeom>
          <a:noFill/>
          <a:ln w="9525" algn="ctr">
            <a:solidFill>
              <a:srgbClr val="009900"/>
            </a:solidFill>
            <a:round/>
            <a:headEnd/>
            <a:tailEnd/>
          </a:ln>
        </p:spPr>
        <p:txBody>
          <a:bodyPr/>
          <a:lstStyle/>
          <a:p>
            <a:pPr algn="ctr"/>
            <a:endParaRPr lang="fr-FR"/>
          </a:p>
        </p:txBody>
      </p:sp>
      <p:sp>
        <p:nvSpPr>
          <p:cNvPr id="34880" name="Ellipse 13"/>
          <p:cNvSpPr>
            <a:spLocks noChangeArrowheads="1"/>
          </p:cNvSpPr>
          <p:nvPr/>
        </p:nvSpPr>
        <p:spPr bwMode="auto">
          <a:xfrm>
            <a:off x="7715250" y="2928938"/>
            <a:ext cx="428625" cy="214312"/>
          </a:xfrm>
          <a:prstGeom prst="ellipse">
            <a:avLst/>
          </a:prstGeom>
          <a:noFill/>
          <a:ln w="9525" algn="ctr">
            <a:solidFill>
              <a:srgbClr val="009900"/>
            </a:solidFill>
            <a:round/>
            <a:headEnd/>
            <a:tailEnd/>
          </a:ln>
        </p:spPr>
        <p:txBody>
          <a:bodyPr/>
          <a:lstStyle/>
          <a:p>
            <a:pPr algn="ctr"/>
            <a:endParaRPr lang="fr-FR"/>
          </a:p>
        </p:txBody>
      </p:sp>
      <p:sp>
        <p:nvSpPr>
          <p:cNvPr id="34881" name="Ellipse 14"/>
          <p:cNvSpPr>
            <a:spLocks noChangeArrowheads="1"/>
          </p:cNvSpPr>
          <p:nvPr/>
        </p:nvSpPr>
        <p:spPr bwMode="auto">
          <a:xfrm>
            <a:off x="7691438" y="3911600"/>
            <a:ext cx="428625" cy="214313"/>
          </a:xfrm>
          <a:prstGeom prst="ellipse">
            <a:avLst/>
          </a:prstGeom>
          <a:noFill/>
          <a:ln w="9525" algn="ctr">
            <a:solidFill>
              <a:srgbClr val="009900"/>
            </a:solidFill>
            <a:round/>
            <a:headEnd/>
            <a:tailEnd/>
          </a:ln>
        </p:spPr>
        <p:txBody>
          <a:bodyPr/>
          <a:lstStyle/>
          <a:p>
            <a:pPr algn="ctr"/>
            <a:endParaRPr lang="fr-FR"/>
          </a:p>
        </p:txBody>
      </p:sp>
      <p:sp>
        <p:nvSpPr>
          <p:cNvPr id="34882" name="Ellipse 16"/>
          <p:cNvSpPr>
            <a:spLocks noChangeArrowheads="1"/>
          </p:cNvSpPr>
          <p:nvPr/>
        </p:nvSpPr>
        <p:spPr bwMode="auto">
          <a:xfrm>
            <a:off x="7688263" y="4910138"/>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35842" r:id="rId3" imgW="7285351" imgH="5096698" progId="Excel.Chart.8">
              <p:embed/>
            </p:oleObj>
          </a:graphicData>
        </a:graphic>
      </p:graphicFrame>
      <p:sp>
        <p:nvSpPr>
          <p:cNvPr id="35843" name="Titre 1"/>
          <p:cNvSpPr>
            <a:spLocks noGrp="1"/>
          </p:cNvSpPr>
          <p:nvPr>
            <p:ph type="title"/>
          </p:nvPr>
        </p:nvSpPr>
        <p:spPr/>
        <p:txBody>
          <a:bodyPr/>
          <a:lstStyle/>
          <a:p>
            <a:pPr eaLnBrk="1" hangingPunct="1"/>
            <a:r>
              <a:rPr lang="fr-FR" smtClean="0"/>
              <a:t>Confiance à l’égard de différentes institutions au Maroc : Détail</a:t>
            </a:r>
          </a:p>
        </p:txBody>
      </p:sp>
      <p:sp>
        <p:nvSpPr>
          <p:cNvPr id="35844" name="Espace réservé du texte 2"/>
          <p:cNvSpPr>
            <a:spLocks noGrp="1"/>
          </p:cNvSpPr>
          <p:nvPr>
            <p:ph type="body" sz="half" idx="1"/>
          </p:nvPr>
        </p:nvSpPr>
        <p:spPr>
          <a:xfrm>
            <a:off x="468313" y="571500"/>
            <a:ext cx="8218487" cy="808038"/>
          </a:xfrm>
        </p:spPr>
        <p:txBody>
          <a:bodyPr/>
          <a:lstStyle/>
          <a:p>
            <a:pPr eaLnBrk="1" hangingPunct="1"/>
            <a:r>
              <a:rPr lang="fr-FR" smtClean="0"/>
              <a:t>Q23. Avez-vous tout à fait confiance, plutôt confiance, plutôt pas confiance ou pas du tout confiance dans les institutions suivantes </a:t>
            </a:r>
            <a:r>
              <a:rPr lang="fr-FR" u="sng" smtClean="0"/>
              <a:t>au Maroc </a:t>
            </a:r>
            <a:r>
              <a:rPr lang="fr-FR" smtClean="0"/>
              <a:t>?</a:t>
            </a:r>
            <a:endParaRPr lang="fr-FR" sz="1200" i="1" smtClean="0"/>
          </a:p>
        </p:txBody>
      </p:sp>
      <p:sp>
        <p:nvSpPr>
          <p:cNvPr id="35845" name="ZoneTexte 5"/>
          <p:cNvSpPr txBox="1">
            <a:spLocks noChangeArrowheads="1"/>
          </p:cNvSpPr>
          <p:nvPr/>
        </p:nvSpPr>
        <p:spPr bwMode="auto">
          <a:xfrm>
            <a:off x="71438" y="1509713"/>
            <a:ext cx="860425" cy="276225"/>
          </a:xfrm>
          <a:prstGeom prst="rect">
            <a:avLst/>
          </a:prstGeom>
          <a:noFill/>
          <a:ln w="9525">
            <a:noFill/>
            <a:miter lim="800000"/>
            <a:headEnd/>
            <a:tailEnd/>
          </a:ln>
        </p:spPr>
        <p:txBody>
          <a:bodyPr wrap="none">
            <a:spAutoFit/>
          </a:bodyPr>
          <a:lstStyle/>
          <a:p>
            <a:r>
              <a:rPr lang="fr-FR" sz="1200" b="1" i="1">
                <a:solidFill>
                  <a:srgbClr val="C00000"/>
                </a:solidFill>
              </a:rPr>
              <a:t>La Police</a:t>
            </a:r>
          </a:p>
        </p:txBody>
      </p:sp>
      <p:sp>
        <p:nvSpPr>
          <p:cNvPr id="35846" name="ZoneTexte 7"/>
          <p:cNvSpPr txBox="1">
            <a:spLocks noChangeArrowheads="1"/>
          </p:cNvSpPr>
          <p:nvPr/>
        </p:nvSpPr>
        <p:spPr bwMode="auto">
          <a:xfrm>
            <a:off x="4068763" y="1484313"/>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699250" y="1185863"/>
          <a:ext cx="2405063"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CONFIANCE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876" name="Ellipse 12"/>
          <p:cNvSpPr>
            <a:spLocks noChangeArrowheads="1"/>
          </p:cNvSpPr>
          <p:nvPr/>
        </p:nvSpPr>
        <p:spPr bwMode="auto">
          <a:xfrm>
            <a:off x="7697788" y="3116263"/>
            <a:ext cx="428625" cy="214312"/>
          </a:xfrm>
          <a:prstGeom prst="ellipse">
            <a:avLst/>
          </a:prstGeom>
          <a:noFill/>
          <a:ln w="9525" algn="ctr">
            <a:solidFill>
              <a:srgbClr val="009900"/>
            </a:solidFill>
            <a:round/>
            <a:headEnd/>
            <a:tailEnd/>
          </a:ln>
        </p:spPr>
        <p:txBody>
          <a:bodyPr/>
          <a:lstStyle/>
          <a:p>
            <a:pPr algn="ctr"/>
            <a:endParaRPr lang="fr-FR"/>
          </a:p>
        </p:txBody>
      </p:sp>
      <p:sp>
        <p:nvSpPr>
          <p:cNvPr id="35877" name="Ellipse 10"/>
          <p:cNvSpPr>
            <a:spLocks noChangeArrowheads="1"/>
          </p:cNvSpPr>
          <p:nvPr/>
        </p:nvSpPr>
        <p:spPr bwMode="auto">
          <a:xfrm>
            <a:off x="7697788" y="1857375"/>
            <a:ext cx="428625" cy="214313"/>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Espace réservé du contenu 4"/>
          <p:cNvGraphicFramePr>
            <a:graphicFrameLocks noGrp="1"/>
          </p:cNvGraphicFramePr>
          <p:nvPr>
            <p:ph sz="half" idx="2"/>
          </p:nvPr>
        </p:nvGraphicFramePr>
        <p:xfrm>
          <a:off x="285750" y="1214438"/>
          <a:ext cx="7286625" cy="5094287"/>
        </p:xfrm>
        <a:graphic>
          <a:graphicData uri="http://schemas.openxmlformats.org/presentationml/2006/ole">
            <p:oleObj spid="_x0000_s36866" r:id="rId3" imgW="7285351" imgH="5096698" progId="Excel.Chart.8">
              <p:embed/>
            </p:oleObj>
          </a:graphicData>
        </a:graphic>
      </p:graphicFrame>
      <p:sp>
        <p:nvSpPr>
          <p:cNvPr id="36867" name="Titre 1"/>
          <p:cNvSpPr>
            <a:spLocks noGrp="1"/>
          </p:cNvSpPr>
          <p:nvPr>
            <p:ph type="title"/>
          </p:nvPr>
        </p:nvSpPr>
        <p:spPr/>
        <p:txBody>
          <a:bodyPr/>
          <a:lstStyle/>
          <a:p>
            <a:pPr eaLnBrk="1" hangingPunct="1"/>
            <a:r>
              <a:rPr lang="fr-FR" smtClean="0"/>
              <a:t>Confiance à l’égard de différentes institutions dans le pays de résidence : Détail</a:t>
            </a:r>
          </a:p>
        </p:txBody>
      </p:sp>
      <p:sp>
        <p:nvSpPr>
          <p:cNvPr id="36868" name="Espace réservé du texte 2"/>
          <p:cNvSpPr>
            <a:spLocks noGrp="1"/>
          </p:cNvSpPr>
          <p:nvPr>
            <p:ph type="body" sz="half" idx="1"/>
          </p:nvPr>
        </p:nvSpPr>
        <p:spPr>
          <a:xfrm>
            <a:off x="468313" y="571500"/>
            <a:ext cx="8218487" cy="808038"/>
          </a:xfrm>
        </p:spPr>
        <p:txBody>
          <a:bodyPr/>
          <a:lstStyle/>
          <a:p>
            <a:pPr eaLnBrk="1" hangingPunct="1"/>
            <a:r>
              <a:rPr lang="fr-FR" smtClean="0"/>
              <a:t>Q23. Avez-vous tout à fait confiance, plutôt confiance, plutôt pas confiance ou pas du tout confiance dans les institutions suivantes </a:t>
            </a:r>
            <a:r>
              <a:rPr lang="fr-FR" u="sng" smtClean="0"/>
              <a:t>dans le pays de résidence </a:t>
            </a:r>
            <a:r>
              <a:rPr lang="fr-FR" smtClean="0"/>
              <a:t>?</a:t>
            </a:r>
            <a:endParaRPr lang="fr-FR" sz="1200" i="1" smtClean="0"/>
          </a:p>
        </p:txBody>
      </p:sp>
      <p:sp>
        <p:nvSpPr>
          <p:cNvPr id="36869" name="ZoneTexte 5"/>
          <p:cNvSpPr txBox="1">
            <a:spLocks noChangeArrowheads="1"/>
          </p:cNvSpPr>
          <p:nvPr/>
        </p:nvSpPr>
        <p:spPr bwMode="auto">
          <a:xfrm>
            <a:off x="71438" y="1244600"/>
            <a:ext cx="703262" cy="277813"/>
          </a:xfrm>
          <a:prstGeom prst="rect">
            <a:avLst/>
          </a:prstGeom>
          <a:noFill/>
          <a:ln w="9525">
            <a:noFill/>
            <a:miter lim="800000"/>
            <a:headEnd/>
            <a:tailEnd/>
          </a:ln>
        </p:spPr>
        <p:txBody>
          <a:bodyPr wrap="none">
            <a:spAutoFit/>
          </a:bodyPr>
          <a:lstStyle/>
          <a:p>
            <a:r>
              <a:rPr lang="fr-FR" sz="1200" b="1" i="1">
                <a:solidFill>
                  <a:srgbClr val="C00000"/>
                </a:solidFill>
              </a:rPr>
              <a:t>L’école</a:t>
            </a:r>
          </a:p>
        </p:txBody>
      </p:sp>
      <p:sp>
        <p:nvSpPr>
          <p:cNvPr id="36870" name="ZoneTexte 6"/>
          <p:cNvSpPr txBox="1">
            <a:spLocks noChangeArrowheads="1"/>
          </p:cNvSpPr>
          <p:nvPr/>
        </p:nvSpPr>
        <p:spPr bwMode="auto">
          <a:xfrm>
            <a:off x="71438" y="3724275"/>
            <a:ext cx="895350" cy="276225"/>
          </a:xfrm>
          <a:prstGeom prst="rect">
            <a:avLst/>
          </a:prstGeom>
          <a:noFill/>
          <a:ln w="9525">
            <a:noFill/>
            <a:miter lim="800000"/>
            <a:headEnd/>
            <a:tailEnd/>
          </a:ln>
        </p:spPr>
        <p:txBody>
          <a:bodyPr wrap="none">
            <a:spAutoFit/>
          </a:bodyPr>
          <a:lstStyle/>
          <a:p>
            <a:r>
              <a:rPr lang="fr-FR" sz="1200" b="1" i="1">
                <a:solidFill>
                  <a:srgbClr val="C00000"/>
                </a:solidFill>
              </a:rPr>
              <a:t>La justice</a:t>
            </a:r>
          </a:p>
        </p:txBody>
      </p:sp>
      <p:sp>
        <p:nvSpPr>
          <p:cNvPr id="36871" name="ZoneTexte 7"/>
          <p:cNvSpPr txBox="1">
            <a:spLocks noChangeArrowheads="1"/>
          </p:cNvSpPr>
          <p:nvPr/>
        </p:nvSpPr>
        <p:spPr bwMode="auto">
          <a:xfrm>
            <a:off x="4068763" y="1270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857250"/>
          <a:ext cx="2405063" cy="2671763"/>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CONFIANCE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719888" y="3948113"/>
          <a:ext cx="2405062"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70%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6926" name="Ellipse 12"/>
          <p:cNvSpPr>
            <a:spLocks noChangeArrowheads="1"/>
          </p:cNvSpPr>
          <p:nvPr/>
        </p:nvSpPr>
        <p:spPr bwMode="auto">
          <a:xfrm>
            <a:off x="8501063" y="1517650"/>
            <a:ext cx="428625" cy="214313"/>
          </a:xfrm>
          <a:prstGeom prst="ellipse">
            <a:avLst/>
          </a:prstGeom>
          <a:noFill/>
          <a:ln w="9525" algn="ctr">
            <a:solidFill>
              <a:srgbClr val="009900"/>
            </a:solidFill>
            <a:round/>
            <a:headEnd/>
            <a:tailEnd/>
          </a:ln>
        </p:spPr>
        <p:txBody>
          <a:bodyPr/>
          <a:lstStyle/>
          <a:p>
            <a:pPr algn="ctr"/>
            <a:endParaRPr lang="fr-FR"/>
          </a:p>
        </p:txBody>
      </p:sp>
      <p:sp>
        <p:nvSpPr>
          <p:cNvPr id="36927" name="Ellipse 11"/>
          <p:cNvSpPr>
            <a:spLocks noChangeArrowheads="1"/>
          </p:cNvSpPr>
          <p:nvPr/>
        </p:nvSpPr>
        <p:spPr bwMode="auto">
          <a:xfrm>
            <a:off x="7697788" y="3286125"/>
            <a:ext cx="428625" cy="214313"/>
          </a:xfrm>
          <a:prstGeom prst="ellipse">
            <a:avLst/>
          </a:prstGeom>
          <a:noFill/>
          <a:ln w="9525" algn="ctr">
            <a:solidFill>
              <a:srgbClr val="009900"/>
            </a:solidFill>
            <a:round/>
            <a:headEnd/>
            <a:tailEnd/>
          </a:ln>
        </p:spPr>
        <p:txBody>
          <a:bodyPr/>
          <a:lstStyle/>
          <a:p>
            <a:pPr algn="ctr"/>
            <a:endParaRPr lang="fr-FR"/>
          </a:p>
        </p:txBody>
      </p:sp>
      <p:sp>
        <p:nvSpPr>
          <p:cNvPr id="36928" name="Ellipse 14"/>
          <p:cNvSpPr>
            <a:spLocks noChangeArrowheads="1"/>
          </p:cNvSpPr>
          <p:nvPr/>
        </p:nvSpPr>
        <p:spPr bwMode="auto">
          <a:xfrm>
            <a:off x="8501063" y="4964113"/>
            <a:ext cx="428625" cy="214312"/>
          </a:xfrm>
          <a:prstGeom prst="ellipse">
            <a:avLst/>
          </a:prstGeom>
          <a:noFill/>
          <a:ln w="9525" algn="ctr">
            <a:solidFill>
              <a:srgbClr val="009900"/>
            </a:solidFill>
            <a:round/>
            <a:headEnd/>
            <a:tailEnd/>
          </a:ln>
        </p:spPr>
        <p:txBody>
          <a:bodyPr/>
          <a:lstStyle/>
          <a:p>
            <a:pPr algn="ctr"/>
            <a:endParaRPr lang="fr-FR"/>
          </a:p>
        </p:txBody>
      </p:sp>
      <p:sp>
        <p:nvSpPr>
          <p:cNvPr id="36929" name="Ellipse 15"/>
          <p:cNvSpPr>
            <a:spLocks noChangeArrowheads="1"/>
          </p:cNvSpPr>
          <p:nvPr/>
        </p:nvSpPr>
        <p:spPr bwMode="auto">
          <a:xfrm>
            <a:off x="7705725" y="5205413"/>
            <a:ext cx="428625" cy="214312"/>
          </a:xfrm>
          <a:prstGeom prst="ellipse">
            <a:avLst/>
          </a:prstGeom>
          <a:noFill/>
          <a:ln w="9525" algn="ctr">
            <a:solidFill>
              <a:srgbClr val="009900"/>
            </a:solidFill>
            <a:round/>
            <a:headEnd/>
            <a:tailEnd/>
          </a:ln>
        </p:spPr>
        <p:txBody>
          <a:bodyPr/>
          <a:lstStyle/>
          <a:p>
            <a:pPr algn="ctr"/>
            <a:endParaRPr lang="fr-FR"/>
          </a:p>
        </p:txBody>
      </p:sp>
      <p:sp>
        <p:nvSpPr>
          <p:cNvPr id="36930" name="Ellipse 16"/>
          <p:cNvSpPr>
            <a:spLocks noChangeArrowheads="1"/>
          </p:cNvSpPr>
          <p:nvPr/>
        </p:nvSpPr>
        <p:spPr bwMode="auto">
          <a:xfrm>
            <a:off x="7705725" y="5715000"/>
            <a:ext cx="428625" cy="214313"/>
          </a:xfrm>
          <a:prstGeom prst="ellipse">
            <a:avLst/>
          </a:prstGeom>
          <a:noFill/>
          <a:ln w="9525" algn="ctr">
            <a:solidFill>
              <a:srgbClr val="009900"/>
            </a:solidFill>
            <a:round/>
            <a:headEnd/>
            <a:tailEnd/>
          </a:ln>
        </p:spPr>
        <p:txBody>
          <a:bodyPr/>
          <a:lstStyle/>
          <a:p>
            <a:pPr algn="ctr"/>
            <a:endParaRPr lang="fr-FR"/>
          </a:p>
        </p:txBody>
      </p:sp>
      <p:sp>
        <p:nvSpPr>
          <p:cNvPr id="36931" name="Ellipse 17"/>
          <p:cNvSpPr>
            <a:spLocks noChangeArrowheads="1"/>
          </p:cNvSpPr>
          <p:nvPr/>
        </p:nvSpPr>
        <p:spPr bwMode="auto">
          <a:xfrm>
            <a:off x="8501063" y="2035175"/>
            <a:ext cx="428625" cy="214313"/>
          </a:xfrm>
          <a:prstGeom prst="ellipse">
            <a:avLst/>
          </a:prstGeom>
          <a:noFill/>
          <a:ln w="9525" algn="ctr">
            <a:solidFill>
              <a:srgbClr val="009900"/>
            </a:solidFill>
            <a:round/>
            <a:headEnd/>
            <a:tailEnd/>
          </a:ln>
        </p:spPr>
        <p:txBody>
          <a:bodyPr/>
          <a:lstStyle/>
          <a:p>
            <a:pPr algn="ctr"/>
            <a:endParaRPr lang="fr-FR"/>
          </a:p>
        </p:txBody>
      </p:sp>
      <p:sp>
        <p:nvSpPr>
          <p:cNvPr id="36932" name="Ellipse 18"/>
          <p:cNvSpPr>
            <a:spLocks noChangeArrowheads="1"/>
          </p:cNvSpPr>
          <p:nvPr/>
        </p:nvSpPr>
        <p:spPr bwMode="auto">
          <a:xfrm>
            <a:off x="8501063" y="2786063"/>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37890" r:id="rId3" imgW="7285351" imgH="5096698" progId="Excel.Chart.8">
              <p:embed/>
            </p:oleObj>
          </a:graphicData>
        </a:graphic>
      </p:graphicFrame>
      <p:sp>
        <p:nvSpPr>
          <p:cNvPr id="37891" name="Titre 1"/>
          <p:cNvSpPr>
            <a:spLocks noGrp="1"/>
          </p:cNvSpPr>
          <p:nvPr>
            <p:ph type="title"/>
          </p:nvPr>
        </p:nvSpPr>
        <p:spPr/>
        <p:txBody>
          <a:bodyPr/>
          <a:lstStyle/>
          <a:p>
            <a:pPr eaLnBrk="1" hangingPunct="1"/>
            <a:r>
              <a:rPr lang="fr-FR" smtClean="0"/>
              <a:t>Confiance à l’égard de différentes institutions dans le pays de résidence : Détail</a:t>
            </a:r>
          </a:p>
        </p:txBody>
      </p:sp>
      <p:sp>
        <p:nvSpPr>
          <p:cNvPr id="37892" name="Espace réservé du texte 2"/>
          <p:cNvSpPr>
            <a:spLocks noGrp="1"/>
          </p:cNvSpPr>
          <p:nvPr>
            <p:ph type="body" sz="half" idx="1"/>
          </p:nvPr>
        </p:nvSpPr>
        <p:spPr>
          <a:xfrm>
            <a:off x="468313" y="571500"/>
            <a:ext cx="8218487" cy="808038"/>
          </a:xfrm>
        </p:spPr>
        <p:txBody>
          <a:bodyPr/>
          <a:lstStyle/>
          <a:p>
            <a:pPr eaLnBrk="1" hangingPunct="1"/>
            <a:r>
              <a:rPr lang="fr-FR" smtClean="0"/>
              <a:t>Q23. Avez-vous tout à fait confiance, plutôt confiance, plutôt pas confiance ou pas du tout confiance dans les institutions suivantes </a:t>
            </a:r>
            <a:r>
              <a:rPr lang="fr-FR" u="sng" smtClean="0"/>
              <a:t>dans le pays de résidence </a:t>
            </a:r>
            <a:r>
              <a:rPr lang="fr-FR" smtClean="0"/>
              <a:t>?</a:t>
            </a:r>
            <a:endParaRPr lang="fr-FR" sz="1200" i="1" smtClean="0"/>
          </a:p>
        </p:txBody>
      </p:sp>
      <p:sp>
        <p:nvSpPr>
          <p:cNvPr id="37893" name="ZoneTexte 5"/>
          <p:cNvSpPr txBox="1">
            <a:spLocks noChangeArrowheads="1"/>
          </p:cNvSpPr>
          <p:nvPr/>
        </p:nvSpPr>
        <p:spPr bwMode="auto">
          <a:xfrm>
            <a:off x="71438" y="1509713"/>
            <a:ext cx="852487" cy="276225"/>
          </a:xfrm>
          <a:prstGeom prst="rect">
            <a:avLst/>
          </a:prstGeom>
          <a:noFill/>
          <a:ln w="9525">
            <a:noFill/>
            <a:miter lim="800000"/>
            <a:headEnd/>
            <a:tailEnd/>
          </a:ln>
        </p:spPr>
        <p:txBody>
          <a:bodyPr wrap="none">
            <a:spAutoFit/>
          </a:bodyPr>
          <a:lstStyle/>
          <a:p>
            <a:r>
              <a:rPr lang="fr-FR" sz="1200" b="1" i="1">
                <a:solidFill>
                  <a:srgbClr val="C00000"/>
                </a:solidFill>
              </a:rPr>
              <a:t>La police</a:t>
            </a:r>
          </a:p>
        </p:txBody>
      </p:sp>
      <p:sp>
        <p:nvSpPr>
          <p:cNvPr id="37894" name="ZoneTexte 7"/>
          <p:cNvSpPr txBox="1">
            <a:spLocks noChangeArrowheads="1"/>
          </p:cNvSpPr>
          <p:nvPr/>
        </p:nvSpPr>
        <p:spPr bwMode="auto">
          <a:xfrm>
            <a:off x="4068763" y="162718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1185863"/>
          <a:ext cx="2405063"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CONFIANCE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924" name="Ellipse 11"/>
          <p:cNvSpPr>
            <a:spLocks noChangeArrowheads="1"/>
          </p:cNvSpPr>
          <p:nvPr/>
        </p:nvSpPr>
        <p:spPr bwMode="auto">
          <a:xfrm>
            <a:off x="7705725" y="1857375"/>
            <a:ext cx="428625" cy="214313"/>
          </a:xfrm>
          <a:prstGeom prst="ellipse">
            <a:avLst/>
          </a:prstGeom>
          <a:noFill/>
          <a:ln w="9525" algn="ctr">
            <a:solidFill>
              <a:srgbClr val="009900"/>
            </a:solidFill>
            <a:round/>
            <a:headEnd/>
            <a:tailEnd/>
          </a:ln>
        </p:spPr>
        <p:txBody>
          <a:bodyPr/>
          <a:lstStyle/>
          <a:p>
            <a:pPr algn="ctr"/>
            <a:endParaRPr lang="fr-FR"/>
          </a:p>
        </p:txBody>
      </p:sp>
      <p:sp>
        <p:nvSpPr>
          <p:cNvPr id="37925" name="Ellipse 12"/>
          <p:cNvSpPr>
            <a:spLocks noChangeArrowheads="1"/>
          </p:cNvSpPr>
          <p:nvPr/>
        </p:nvSpPr>
        <p:spPr bwMode="auto">
          <a:xfrm>
            <a:off x="7705725" y="3108325"/>
            <a:ext cx="428625" cy="214313"/>
          </a:xfrm>
          <a:prstGeom prst="ellipse">
            <a:avLst/>
          </a:prstGeom>
          <a:noFill/>
          <a:ln w="9525" algn="ctr">
            <a:solidFill>
              <a:srgbClr val="009900"/>
            </a:solidFill>
            <a:round/>
            <a:headEnd/>
            <a:tailEnd/>
          </a:ln>
        </p:spPr>
        <p:txBody>
          <a:bodyPr/>
          <a:lstStyle/>
          <a:p>
            <a:pPr algn="ctr"/>
            <a:endParaRPr lang="fr-FR"/>
          </a:p>
        </p:txBody>
      </p:sp>
      <p:sp>
        <p:nvSpPr>
          <p:cNvPr id="37926" name="Ellipse 10"/>
          <p:cNvSpPr>
            <a:spLocks noChangeArrowheads="1"/>
          </p:cNvSpPr>
          <p:nvPr/>
        </p:nvSpPr>
        <p:spPr bwMode="auto">
          <a:xfrm>
            <a:off x="7705725" y="3616325"/>
            <a:ext cx="428625" cy="214313"/>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re 1"/>
          <p:cNvSpPr>
            <a:spLocks noGrp="1"/>
          </p:cNvSpPr>
          <p:nvPr>
            <p:ph type="title"/>
          </p:nvPr>
        </p:nvSpPr>
        <p:spPr/>
        <p:txBody>
          <a:bodyPr/>
          <a:lstStyle/>
          <a:p>
            <a:pPr eaLnBrk="1" hangingPunct="1"/>
            <a:r>
              <a:rPr lang="fr-FR" smtClean="0"/>
              <a:t>Attentes  spontanées à l’égard du Maroc</a:t>
            </a:r>
          </a:p>
        </p:txBody>
      </p:sp>
      <p:sp>
        <p:nvSpPr>
          <p:cNvPr id="38916" name="Espace réservé du texte 2"/>
          <p:cNvSpPr>
            <a:spLocks noGrp="1"/>
          </p:cNvSpPr>
          <p:nvPr>
            <p:ph type="body" sz="half" idx="1"/>
          </p:nvPr>
        </p:nvSpPr>
        <p:spPr>
          <a:xfrm>
            <a:off x="468313" y="477838"/>
            <a:ext cx="8218487" cy="879475"/>
          </a:xfrm>
        </p:spPr>
        <p:txBody>
          <a:bodyPr/>
          <a:lstStyle/>
          <a:p>
            <a:pPr eaLnBrk="1" hangingPunct="1"/>
            <a:r>
              <a:rPr lang="fr-FR" smtClean="0"/>
              <a:t>Q24. Quels sont vos souhaits ou vos attentes vis-à-vis du Maroc envers les Marocains vivant à l’étranger et leurs enfants ? </a:t>
            </a:r>
            <a:r>
              <a:rPr lang="fr-FR" b="0" i="1" smtClean="0"/>
              <a:t>(Question ouverte – Réponses spontanées)</a:t>
            </a:r>
          </a:p>
          <a:p>
            <a:pPr lvl="1" eaLnBrk="1" hangingPunct="1"/>
            <a:r>
              <a:rPr lang="fr-FR" b="0" i="1" smtClean="0"/>
              <a:t>66% de répondants</a:t>
            </a:r>
          </a:p>
        </p:txBody>
      </p:sp>
      <p:graphicFrame>
        <p:nvGraphicFramePr>
          <p:cNvPr id="38914" name="Object 2"/>
          <p:cNvGraphicFramePr>
            <a:graphicFrameLocks noChangeAspect="1"/>
          </p:cNvGraphicFramePr>
          <p:nvPr/>
        </p:nvGraphicFramePr>
        <p:xfrm>
          <a:off x="357188" y="1362075"/>
          <a:ext cx="8548687" cy="4481513"/>
        </p:xfrm>
        <a:graphic>
          <a:graphicData uri="http://schemas.openxmlformats.org/presentationml/2006/ole">
            <p:oleObj spid="_x0000_s38914" name="Feuille de calcul" r:id="rId3" imgW="8943975" imgH="4638675" progId="Excel.Sheet.12">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1785938" y="765175"/>
            <a:ext cx="53578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III. INSERTION dans le pays de résidence</a:t>
            </a:r>
          </a:p>
          <a:p>
            <a:pPr algn="ctr">
              <a:defRPr/>
            </a:pPr>
            <a:endParaRPr lang="fr-FR" sz="800" b="1" i="1" dirty="0">
              <a:solidFill>
                <a:srgbClr val="E63C14"/>
              </a:solidFill>
            </a:endParaRPr>
          </a:p>
          <a:p>
            <a:pPr>
              <a:defRPr/>
            </a:pPr>
            <a:r>
              <a:rPr lang="fr-FR" sz="2000" b="1" i="1" dirty="0">
                <a:solidFill>
                  <a:srgbClr val="E63C14"/>
                </a:solidFill>
              </a:rPr>
              <a:t>A- Emploi, religion, politique</a:t>
            </a:r>
          </a:p>
          <a:p>
            <a:pPr>
              <a:defRPr/>
            </a:pPr>
            <a:r>
              <a:rPr lang="fr-FR" sz="2000" b="1" i="1" dirty="0">
                <a:solidFill>
                  <a:srgbClr val="E63C14"/>
                </a:solidFill>
              </a:rPr>
              <a:t>B- Image du Maroc et des Marocains et discriminations perçues</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p:txBody>
          <a:bodyPr/>
          <a:lstStyle/>
          <a:p>
            <a:pPr eaLnBrk="1" hangingPunct="1"/>
            <a:r>
              <a:rPr lang="fr-FR" smtClean="0"/>
              <a:t>Situation maritale : exogamie ou endogamie ?</a:t>
            </a:r>
          </a:p>
        </p:txBody>
      </p:sp>
      <p:sp>
        <p:nvSpPr>
          <p:cNvPr id="1028" name="Espace réservé du texte 2"/>
          <p:cNvSpPr>
            <a:spLocks noGrp="1"/>
          </p:cNvSpPr>
          <p:nvPr>
            <p:ph type="body" sz="half" idx="1"/>
          </p:nvPr>
        </p:nvSpPr>
        <p:spPr>
          <a:xfrm>
            <a:off x="468313" y="620713"/>
            <a:ext cx="8218487" cy="879475"/>
          </a:xfrm>
        </p:spPr>
        <p:txBody>
          <a:bodyPr/>
          <a:lstStyle/>
          <a:p>
            <a:pPr eaLnBrk="1" hangingPunct="1"/>
            <a:r>
              <a:rPr lang="fr-FR" smtClean="0"/>
              <a:t>Q2. Etes-vous marié ou vivez-vous en couple avec une personne marocaine ou d’origine marocaine ? </a:t>
            </a:r>
          </a:p>
          <a:p>
            <a:pPr lvl="1" eaLnBrk="1" hangingPunct="1"/>
            <a:r>
              <a:rPr lang="fr-FR" sz="1200" i="1" smtClean="0"/>
              <a:t>Base : Ceux qui sont mariés ou vivant maritalement</a:t>
            </a:r>
          </a:p>
        </p:txBody>
      </p:sp>
      <p:graphicFrame>
        <p:nvGraphicFramePr>
          <p:cNvPr id="1026" name="Espace réservé du contenu 4"/>
          <p:cNvGraphicFramePr>
            <a:graphicFrameLocks noGrp="1"/>
          </p:cNvGraphicFramePr>
          <p:nvPr>
            <p:ph sz="half" idx="2"/>
          </p:nvPr>
        </p:nvGraphicFramePr>
        <p:xfrm>
          <a:off x="428625" y="1714500"/>
          <a:ext cx="7643813" cy="4594225"/>
        </p:xfrm>
        <a:graphic>
          <a:graphicData uri="http://schemas.openxmlformats.org/presentationml/2006/ole">
            <p:oleObj spid="_x0000_s1026" r:id="rId3" imgW="7645047" imgH="4596782" progId="Excel.Chart.8">
              <p:embed/>
            </p:oleObj>
          </a:graphicData>
        </a:graphic>
      </p:graphicFrame>
      <p:graphicFrame>
        <p:nvGraphicFramePr>
          <p:cNvPr id="6" name="Tableau 5"/>
          <p:cNvGraphicFramePr>
            <a:graphicFrameLocks noGrp="1"/>
          </p:cNvGraphicFramePr>
          <p:nvPr/>
        </p:nvGraphicFramePr>
        <p:xfrm>
          <a:off x="7286625" y="1428750"/>
          <a:ext cx="1619240" cy="4071969"/>
        </p:xfrm>
        <a:graphic>
          <a:graphicData uri="http://schemas.openxmlformats.org/drawingml/2006/table">
            <a:tbl>
              <a:tblPr firstRow="1" bandRow="1">
                <a:tableStyleId>{5C22544A-7EE6-4342-B048-85BDC9FD1C3A}</a:tableStyleId>
              </a:tblPr>
              <a:tblGrid>
                <a:gridCol w="809620"/>
                <a:gridCol w="809620"/>
              </a:tblGrid>
              <a:tr h="452441">
                <a:tc>
                  <a:txBody>
                    <a:bodyPr/>
                    <a:lstStyle/>
                    <a:p>
                      <a:pPr algn="ctr"/>
                      <a:r>
                        <a:rPr lang="fr-FR" sz="1200" dirty="0" smtClean="0">
                          <a:solidFill>
                            <a:srgbClr val="0070C0"/>
                          </a:solidFill>
                        </a:rPr>
                        <a:t>1</a:t>
                      </a:r>
                      <a:r>
                        <a:rPr lang="fr-FR" sz="1200" baseline="30000" dirty="0" smtClean="0">
                          <a:solidFill>
                            <a:srgbClr val="0070C0"/>
                          </a:solidFill>
                        </a:rPr>
                        <a:t>ère</a:t>
                      </a:r>
                      <a:r>
                        <a:rPr lang="fr-FR" sz="1200" dirty="0" smtClean="0">
                          <a:solidFill>
                            <a:srgbClr val="0070C0"/>
                          </a:solidFill>
                        </a:rPr>
                        <a:t> </a:t>
                      </a:r>
                      <a:r>
                        <a:rPr lang="fr-FR" sz="900" dirty="0" smtClean="0">
                          <a:solidFill>
                            <a:srgbClr val="0070C0"/>
                          </a:solidFill>
                        </a:rPr>
                        <a:t>génération</a:t>
                      </a:r>
                      <a:endParaRPr lang="fr-FR" sz="9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70C0"/>
                          </a:solidFill>
                        </a:rPr>
                        <a:t>2</a:t>
                      </a:r>
                      <a:r>
                        <a:rPr lang="fr-FR" sz="1200" baseline="30000" dirty="0" smtClean="0">
                          <a:solidFill>
                            <a:srgbClr val="0070C0"/>
                          </a:solidFill>
                        </a:rPr>
                        <a:t>ème</a:t>
                      </a:r>
                      <a:r>
                        <a:rPr lang="fr-FR" sz="900"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88%</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73%</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94%</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89%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92%</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84%</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80%</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78%</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82%</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69%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48" name="Rectangle 7"/>
          <p:cNvSpPr>
            <a:spLocks noChangeArrowheads="1"/>
          </p:cNvSpPr>
          <p:nvPr/>
        </p:nvSpPr>
        <p:spPr bwMode="auto">
          <a:xfrm>
            <a:off x="7791450" y="1143000"/>
            <a:ext cx="601663" cy="230188"/>
          </a:xfrm>
          <a:prstGeom prst="rect">
            <a:avLst/>
          </a:prstGeom>
          <a:noFill/>
          <a:ln w="9525">
            <a:noFill/>
            <a:miter lim="800000"/>
            <a:headEnd/>
            <a:tailEnd/>
          </a:ln>
        </p:spPr>
        <p:txBody>
          <a:bodyPr wrap="none">
            <a:spAutoFit/>
          </a:bodyPr>
          <a:lstStyle/>
          <a:p>
            <a:pPr algn="ctr"/>
            <a:r>
              <a:rPr lang="fr-FR" sz="900" b="1" i="1">
                <a:solidFill>
                  <a:srgbClr val="0070C0"/>
                </a:solidFill>
              </a:rPr>
              <a:t>S/T OUI</a:t>
            </a:r>
          </a:p>
        </p:txBody>
      </p:sp>
      <p:sp>
        <p:nvSpPr>
          <p:cNvPr id="1049" name="Ellipse 6"/>
          <p:cNvSpPr>
            <a:spLocks noChangeArrowheads="1"/>
          </p:cNvSpPr>
          <p:nvPr/>
        </p:nvSpPr>
        <p:spPr bwMode="auto">
          <a:xfrm>
            <a:off x="7446963" y="2000250"/>
            <a:ext cx="428625" cy="214313"/>
          </a:xfrm>
          <a:prstGeom prst="ellipse">
            <a:avLst/>
          </a:prstGeom>
          <a:noFill/>
          <a:ln w="9525" algn="ctr">
            <a:solidFill>
              <a:srgbClr val="009900"/>
            </a:solidFill>
            <a:round/>
            <a:headEnd/>
            <a:tailEnd/>
          </a:ln>
        </p:spPr>
        <p:txBody>
          <a:bodyPr/>
          <a:lstStyle/>
          <a:p>
            <a:pPr algn="ctr"/>
            <a:endParaRPr lang="fr-FR"/>
          </a:p>
        </p:txBody>
      </p:sp>
      <p:sp>
        <p:nvSpPr>
          <p:cNvPr id="1050" name="ZoneTexte 8"/>
          <p:cNvSpPr txBox="1">
            <a:spLocks noChangeArrowheads="1"/>
          </p:cNvSpPr>
          <p:nvPr/>
        </p:nvSpPr>
        <p:spPr bwMode="auto">
          <a:xfrm>
            <a:off x="664368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1785938" y="765175"/>
            <a:ext cx="53578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defRPr/>
            </a:pPr>
            <a:r>
              <a:rPr lang="fr-FR" sz="2000" b="1" i="1" dirty="0">
                <a:solidFill>
                  <a:srgbClr val="E63C14"/>
                </a:solidFill>
              </a:rPr>
              <a:t>A- Emploi, religion, politique</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re 1"/>
          <p:cNvSpPr>
            <a:spLocks noGrp="1"/>
          </p:cNvSpPr>
          <p:nvPr>
            <p:ph type="title"/>
          </p:nvPr>
        </p:nvSpPr>
        <p:spPr/>
        <p:txBody>
          <a:bodyPr/>
          <a:lstStyle/>
          <a:p>
            <a:pPr eaLnBrk="1" hangingPunct="1"/>
            <a:r>
              <a:rPr lang="fr-FR" smtClean="0"/>
              <a:t>Aides lors de la recherche d’emploi : Ensemble</a:t>
            </a:r>
          </a:p>
        </p:txBody>
      </p:sp>
      <p:sp>
        <p:nvSpPr>
          <p:cNvPr id="39940" name="Espace réservé du texte 2"/>
          <p:cNvSpPr>
            <a:spLocks noGrp="1"/>
          </p:cNvSpPr>
          <p:nvPr>
            <p:ph type="body" sz="half" idx="1"/>
          </p:nvPr>
        </p:nvSpPr>
        <p:spPr>
          <a:xfrm>
            <a:off x="468313" y="620713"/>
            <a:ext cx="8218487" cy="879475"/>
          </a:xfrm>
        </p:spPr>
        <p:txBody>
          <a:bodyPr/>
          <a:lstStyle/>
          <a:p>
            <a:pPr eaLnBrk="1" hangingPunct="1"/>
            <a:r>
              <a:rPr lang="fr-FR" smtClean="0"/>
              <a:t>Q7. Pour trouver votre emploi actuel, avez-vous eu de l'aide ?</a:t>
            </a:r>
            <a:endParaRPr lang="fr-FR" sz="1200" i="1" smtClean="0"/>
          </a:p>
        </p:txBody>
      </p:sp>
      <p:graphicFrame>
        <p:nvGraphicFramePr>
          <p:cNvPr id="39938" name="Espace réservé du contenu 4"/>
          <p:cNvGraphicFramePr>
            <a:graphicFrameLocks noGrp="1"/>
          </p:cNvGraphicFramePr>
          <p:nvPr>
            <p:ph sz="half" idx="2"/>
          </p:nvPr>
        </p:nvGraphicFramePr>
        <p:xfrm>
          <a:off x="428625" y="1714500"/>
          <a:ext cx="7643813" cy="4594225"/>
        </p:xfrm>
        <a:graphic>
          <a:graphicData uri="http://schemas.openxmlformats.org/presentationml/2006/ole">
            <p:oleObj spid="_x0000_s39938" r:id="rId3" imgW="7645047" imgH="4596782" progId="Excel.Chart.8">
              <p:embed/>
            </p:oleObj>
          </a:graphicData>
        </a:graphic>
      </p:graphicFrame>
      <p:graphicFrame>
        <p:nvGraphicFramePr>
          <p:cNvPr id="6" name="Tableau 5"/>
          <p:cNvGraphicFramePr>
            <a:graphicFrameLocks noGrp="1"/>
          </p:cNvGraphicFramePr>
          <p:nvPr/>
        </p:nvGraphicFramePr>
        <p:xfrm>
          <a:off x="7286625" y="1428750"/>
          <a:ext cx="1619250" cy="4071938"/>
        </p:xfrm>
        <a:graphic>
          <a:graphicData uri="http://schemas.openxmlformats.org/drawingml/2006/table">
            <a:tbl>
              <a:tblPr firstRow="1" bandRow="1">
                <a:tableStyleId>{5C22544A-7EE6-4342-B048-85BDC9FD1C3A}</a:tableStyleId>
              </a:tblPr>
              <a:tblGrid>
                <a:gridCol w="809620"/>
                <a:gridCol w="809620"/>
              </a:tblGrid>
              <a:tr h="452441">
                <a:tc>
                  <a:txBody>
                    <a:bodyPr/>
                    <a:lstStyle/>
                    <a:p>
                      <a:pPr algn="ctr"/>
                      <a:r>
                        <a:rPr lang="fr-FR" sz="1200" dirty="0" smtClean="0">
                          <a:solidFill>
                            <a:srgbClr val="0070C0"/>
                          </a:solidFill>
                        </a:rPr>
                        <a:t>1</a:t>
                      </a:r>
                      <a:r>
                        <a:rPr lang="fr-FR" sz="1200" baseline="30000" dirty="0" smtClean="0">
                          <a:solidFill>
                            <a:srgbClr val="0070C0"/>
                          </a:solidFill>
                        </a:rPr>
                        <a:t>ère</a:t>
                      </a:r>
                      <a:r>
                        <a:rPr lang="fr-FR" sz="1200" dirty="0" smtClean="0">
                          <a:solidFill>
                            <a:srgbClr val="0070C0"/>
                          </a:solidFill>
                        </a:rPr>
                        <a:t> </a:t>
                      </a:r>
                      <a:r>
                        <a:rPr lang="fr-FR" sz="900" dirty="0" smtClean="0">
                          <a:solidFill>
                            <a:srgbClr val="0070C0"/>
                          </a:solidFill>
                        </a:rPr>
                        <a:t>génération</a:t>
                      </a:r>
                      <a:endParaRPr lang="fr-FR" sz="9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70C0"/>
                          </a:solidFill>
                        </a:rPr>
                        <a:t>2</a:t>
                      </a:r>
                      <a:r>
                        <a:rPr lang="fr-FR" sz="1200" baseline="30000" dirty="0" smtClean="0">
                          <a:solidFill>
                            <a:srgbClr val="0070C0"/>
                          </a:solidFill>
                        </a:rPr>
                        <a:t>ème</a:t>
                      </a:r>
                      <a:r>
                        <a:rPr lang="fr-FR" sz="900"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71%</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56%</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87%</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78%</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65%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56%</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57%</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53%</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53%</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59%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2441">
                <a:tc>
                  <a:txBody>
                    <a:bodyPr/>
                    <a:lstStyle/>
                    <a:p>
                      <a:pPr algn="ctr"/>
                      <a:r>
                        <a:rPr lang="fr-FR" sz="1200" b="1" dirty="0" smtClean="0">
                          <a:solidFill>
                            <a:srgbClr val="0070C0"/>
                          </a:solidFill>
                        </a:rPr>
                        <a:t>38%</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49%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9960" name="Rectangle 7"/>
          <p:cNvSpPr>
            <a:spLocks noChangeArrowheads="1"/>
          </p:cNvSpPr>
          <p:nvPr/>
        </p:nvSpPr>
        <p:spPr bwMode="auto">
          <a:xfrm>
            <a:off x="7791450" y="1143000"/>
            <a:ext cx="601663" cy="230188"/>
          </a:xfrm>
          <a:prstGeom prst="rect">
            <a:avLst/>
          </a:prstGeom>
          <a:noFill/>
          <a:ln w="9525">
            <a:noFill/>
            <a:miter lim="800000"/>
            <a:headEnd/>
            <a:tailEnd/>
          </a:ln>
        </p:spPr>
        <p:txBody>
          <a:bodyPr wrap="none">
            <a:spAutoFit/>
          </a:bodyPr>
          <a:lstStyle/>
          <a:p>
            <a:pPr algn="ctr"/>
            <a:r>
              <a:rPr lang="fr-FR" sz="900" b="1" i="1">
                <a:solidFill>
                  <a:srgbClr val="0070C0"/>
                </a:solidFill>
              </a:rPr>
              <a:t>S/T OUI</a:t>
            </a:r>
          </a:p>
        </p:txBody>
      </p:sp>
      <p:sp>
        <p:nvSpPr>
          <p:cNvPr id="39961" name="Ellipse 6"/>
          <p:cNvSpPr>
            <a:spLocks noChangeArrowheads="1"/>
          </p:cNvSpPr>
          <p:nvPr/>
        </p:nvSpPr>
        <p:spPr bwMode="auto">
          <a:xfrm>
            <a:off x="7466013" y="2000250"/>
            <a:ext cx="428625" cy="214313"/>
          </a:xfrm>
          <a:prstGeom prst="ellipse">
            <a:avLst/>
          </a:prstGeom>
          <a:noFill/>
          <a:ln w="9525" algn="ctr">
            <a:solidFill>
              <a:srgbClr val="009900"/>
            </a:solidFill>
            <a:round/>
            <a:headEnd/>
            <a:tailEnd/>
          </a:ln>
        </p:spPr>
        <p:txBody>
          <a:bodyPr/>
          <a:lstStyle/>
          <a:p>
            <a:pPr algn="ctr"/>
            <a:endParaRPr lang="fr-FR"/>
          </a:p>
        </p:txBody>
      </p:sp>
      <p:sp>
        <p:nvSpPr>
          <p:cNvPr id="39962" name="ZoneTexte 8"/>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re 1"/>
          <p:cNvSpPr>
            <a:spLocks noGrp="1"/>
          </p:cNvSpPr>
          <p:nvPr>
            <p:ph type="title"/>
          </p:nvPr>
        </p:nvSpPr>
        <p:spPr/>
        <p:txBody>
          <a:bodyPr/>
          <a:lstStyle/>
          <a:p>
            <a:pPr eaLnBrk="1" hangingPunct="1"/>
            <a:r>
              <a:rPr lang="fr-FR" smtClean="0"/>
              <a:t>Vecteurs d’aides lors de la recherche d’emploi : Ensemble</a:t>
            </a:r>
          </a:p>
        </p:txBody>
      </p:sp>
      <p:sp>
        <p:nvSpPr>
          <p:cNvPr id="40964" name="Espace réservé du texte 2"/>
          <p:cNvSpPr>
            <a:spLocks noGrp="1"/>
          </p:cNvSpPr>
          <p:nvPr>
            <p:ph type="body" sz="half" idx="1"/>
          </p:nvPr>
        </p:nvSpPr>
        <p:spPr>
          <a:xfrm>
            <a:off x="468313" y="620713"/>
            <a:ext cx="6889750" cy="1022350"/>
          </a:xfrm>
        </p:spPr>
        <p:txBody>
          <a:bodyPr/>
          <a:lstStyle/>
          <a:p>
            <a:pPr eaLnBrk="1" hangingPunct="1"/>
            <a:r>
              <a:rPr lang="fr-FR" smtClean="0"/>
              <a:t>Q7. Pour trouver votre emploi actuel, avez-vous eu l'aide…</a:t>
            </a:r>
          </a:p>
        </p:txBody>
      </p:sp>
      <p:graphicFrame>
        <p:nvGraphicFramePr>
          <p:cNvPr id="40962" name="Espace réservé du contenu 4"/>
          <p:cNvGraphicFramePr>
            <a:graphicFrameLocks noGrp="1"/>
          </p:cNvGraphicFramePr>
          <p:nvPr>
            <p:ph sz="half" idx="2"/>
          </p:nvPr>
        </p:nvGraphicFramePr>
        <p:xfrm>
          <a:off x="214313" y="1357313"/>
          <a:ext cx="7072312" cy="4857750"/>
        </p:xfrm>
        <a:graphic>
          <a:graphicData uri="http://schemas.openxmlformats.org/presentationml/2006/ole">
            <p:oleObj spid="_x0000_s40962" r:id="rId3" imgW="7071973" imgH="4858933" progId="Excel.Chart.8">
              <p:embed/>
            </p:oleObj>
          </a:graphicData>
        </a:graphic>
      </p:graphicFrame>
      <p:graphicFrame>
        <p:nvGraphicFramePr>
          <p:cNvPr id="7" name="Tableau 6"/>
          <p:cNvGraphicFramePr>
            <a:graphicFrameLocks noGrp="1"/>
          </p:cNvGraphicFramePr>
          <p:nvPr/>
        </p:nvGraphicFramePr>
        <p:xfrm>
          <a:off x="7278688" y="1714500"/>
          <a:ext cx="1651000" cy="3622675"/>
        </p:xfrm>
        <a:graphic>
          <a:graphicData uri="http://schemas.openxmlformats.org/drawingml/2006/table">
            <a:tbl>
              <a:tblPr firstRow="1" bandRow="1">
                <a:tableStyleId>{5C22544A-7EE6-4342-B048-85BDC9FD1C3A}</a:tableStyleId>
              </a:tblPr>
              <a:tblGrid>
                <a:gridCol w="825499"/>
                <a:gridCol w="825499"/>
              </a:tblGrid>
              <a:tr h="905865">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rgbClr val="0070C0"/>
                          </a:solidFill>
                        </a:rPr>
                        <a:t>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500813" y="1217613"/>
          <a:ext cx="2476500" cy="639762"/>
        </p:xfrm>
        <a:graphic>
          <a:graphicData uri="http://schemas.openxmlformats.org/drawingml/2006/table">
            <a:tbl>
              <a:tblPr firstRow="1" bandRow="1">
                <a:tableStyleId>{5C22544A-7EE6-4342-B048-85BDC9FD1C3A}</a:tableStyleId>
              </a:tblPr>
              <a:tblGrid>
                <a:gridCol w="825499"/>
                <a:gridCol w="825499"/>
                <a:gridCol w="825499"/>
              </a:tblGrid>
              <a:tr h="0">
                <a:tc gridSpan="3">
                  <a:txBody>
                    <a:bodyPr/>
                    <a:lstStyle/>
                    <a:p>
                      <a:pPr algn="ctr"/>
                      <a:r>
                        <a:rPr lang="fr-FR" sz="900" b="1" i="1" dirty="0" smtClean="0">
                          <a:solidFill>
                            <a:srgbClr val="0070C0"/>
                          </a:solidFill>
                        </a:rPr>
                        <a:t>                       ST 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6778">
                <a:tc>
                  <a:txBody>
                    <a:bodyPr/>
                    <a:lstStyle/>
                    <a:p>
                      <a:pPr algn="ct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979" name="Ellipse 8"/>
          <p:cNvSpPr>
            <a:spLocks noChangeArrowheads="1"/>
          </p:cNvSpPr>
          <p:nvPr/>
        </p:nvSpPr>
        <p:spPr bwMode="auto">
          <a:xfrm>
            <a:off x="7466013" y="2054225"/>
            <a:ext cx="428625" cy="214313"/>
          </a:xfrm>
          <a:prstGeom prst="ellipse">
            <a:avLst/>
          </a:prstGeom>
          <a:noFill/>
          <a:ln w="9525" algn="ctr">
            <a:solidFill>
              <a:srgbClr val="009900"/>
            </a:solidFill>
            <a:round/>
            <a:headEnd/>
            <a:tailEnd/>
          </a:ln>
        </p:spPr>
        <p:txBody>
          <a:bodyPr/>
          <a:lstStyle/>
          <a:p>
            <a:pPr algn="ctr"/>
            <a:endParaRPr lang="fr-FR"/>
          </a:p>
        </p:txBody>
      </p:sp>
      <p:sp>
        <p:nvSpPr>
          <p:cNvPr id="40980" name="Ellipse 9"/>
          <p:cNvSpPr>
            <a:spLocks noChangeArrowheads="1"/>
          </p:cNvSpPr>
          <p:nvPr/>
        </p:nvSpPr>
        <p:spPr bwMode="auto">
          <a:xfrm>
            <a:off x="7466013" y="2963863"/>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41986" r:id="rId3" imgW="7285351" imgH="5096698" progId="Excel.Chart.8">
              <p:embed/>
            </p:oleObj>
          </a:graphicData>
        </a:graphic>
      </p:graphicFrame>
      <p:sp>
        <p:nvSpPr>
          <p:cNvPr id="41987" name="Titre 1"/>
          <p:cNvSpPr>
            <a:spLocks noGrp="1"/>
          </p:cNvSpPr>
          <p:nvPr>
            <p:ph type="title"/>
          </p:nvPr>
        </p:nvSpPr>
        <p:spPr/>
        <p:txBody>
          <a:bodyPr/>
          <a:lstStyle/>
          <a:p>
            <a:pPr eaLnBrk="1" hangingPunct="1"/>
            <a:r>
              <a:rPr lang="fr-FR" smtClean="0"/>
              <a:t>Vecteurs d’aides lors de la recherche d’emploi : Détail</a:t>
            </a:r>
          </a:p>
        </p:txBody>
      </p:sp>
      <p:sp>
        <p:nvSpPr>
          <p:cNvPr id="41988" name="Espace réservé du texte 2"/>
          <p:cNvSpPr>
            <a:spLocks noGrp="1"/>
          </p:cNvSpPr>
          <p:nvPr>
            <p:ph type="body" sz="half" idx="1"/>
          </p:nvPr>
        </p:nvSpPr>
        <p:spPr>
          <a:xfrm>
            <a:off x="468313" y="571500"/>
            <a:ext cx="8218487" cy="808038"/>
          </a:xfrm>
        </p:spPr>
        <p:txBody>
          <a:bodyPr/>
          <a:lstStyle/>
          <a:p>
            <a:pPr eaLnBrk="1" hangingPunct="1"/>
            <a:r>
              <a:rPr lang="fr-FR" smtClean="0"/>
              <a:t>Q7. Pour trouver votre emploi actuel, avez-vous eu l'aide…</a:t>
            </a:r>
          </a:p>
        </p:txBody>
      </p:sp>
      <p:sp>
        <p:nvSpPr>
          <p:cNvPr id="41989" name="ZoneTexte 5"/>
          <p:cNvSpPr txBox="1">
            <a:spLocks noChangeArrowheads="1"/>
          </p:cNvSpPr>
          <p:nvPr/>
        </p:nvSpPr>
        <p:spPr bwMode="auto">
          <a:xfrm>
            <a:off x="71438" y="1316038"/>
            <a:ext cx="1819275" cy="277812"/>
          </a:xfrm>
          <a:prstGeom prst="rect">
            <a:avLst/>
          </a:prstGeom>
          <a:noFill/>
          <a:ln w="9525">
            <a:noFill/>
            <a:miter lim="800000"/>
            <a:headEnd/>
            <a:tailEnd/>
          </a:ln>
        </p:spPr>
        <p:txBody>
          <a:bodyPr wrap="none">
            <a:spAutoFit/>
          </a:bodyPr>
          <a:lstStyle/>
          <a:p>
            <a:r>
              <a:rPr lang="fr-FR" sz="1200" b="1" i="1">
                <a:solidFill>
                  <a:srgbClr val="C00000"/>
                </a:solidFill>
              </a:rPr>
              <a:t>… d’amis, de relations</a:t>
            </a:r>
          </a:p>
        </p:txBody>
      </p:sp>
      <p:sp>
        <p:nvSpPr>
          <p:cNvPr id="41990" name="ZoneTexte 6"/>
          <p:cNvSpPr txBox="1">
            <a:spLocks noChangeArrowheads="1"/>
          </p:cNvSpPr>
          <p:nvPr/>
        </p:nvSpPr>
        <p:spPr bwMode="auto">
          <a:xfrm>
            <a:off x="71438" y="3795713"/>
            <a:ext cx="2498725" cy="276225"/>
          </a:xfrm>
          <a:prstGeom prst="rect">
            <a:avLst/>
          </a:prstGeom>
          <a:noFill/>
          <a:ln w="9525">
            <a:noFill/>
            <a:miter lim="800000"/>
            <a:headEnd/>
            <a:tailEnd/>
          </a:ln>
        </p:spPr>
        <p:txBody>
          <a:bodyPr wrap="none">
            <a:spAutoFit/>
          </a:bodyPr>
          <a:lstStyle/>
          <a:p>
            <a:r>
              <a:rPr lang="fr-FR" sz="1200" b="1" i="1">
                <a:solidFill>
                  <a:srgbClr val="C00000"/>
                </a:solidFill>
              </a:rPr>
              <a:t>…des membres de votre famille</a:t>
            </a:r>
          </a:p>
        </p:txBody>
      </p:sp>
      <p:sp>
        <p:nvSpPr>
          <p:cNvPr id="41991"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928688"/>
          <a:ext cx="1603375" cy="2671762"/>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719888" y="4019550"/>
          <a:ext cx="1603375" cy="2011363"/>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029" name="Ellipse 12"/>
          <p:cNvSpPr>
            <a:spLocks noChangeArrowheads="1"/>
          </p:cNvSpPr>
          <p:nvPr/>
        </p:nvSpPr>
        <p:spPr bwMode="auto">
          <a:xfrm>
            <a:off x="6884988" y="1598613"/>
            <a:ext cx="428625" cy="214312"/>
          </a:xfrm>
          <a:prstGeom prst="ellipse">
            <a:avLst/>
          </a:prstGeom>
          <a:noFill/>
          <a:ln w="9525" algn="ctr">
            <a:solidFill>
              <a:srgbClr val="009900"/>
            </a:solidFill>
            <a:round/>
            <a:headEnd/>
            <a:tailEnd/>
          </a:ln>
        </p:spPr>
        <p:txBody>
          <a:bodyPr/>
          <a:lstStyle/>
          <a:p>
            <a:pPr algn="ctr"/>
            <a:endParaRPr lang="fr-FR"/>
          </a:p>
        </p:txBody>
      </p:sp>
      <p:sp>
        <p:nvSpPr>
          <p:cNvPr id="42030" name="Ellipse 11"/>
          <p:cNvSpPr>
            <a:spLocks noChangeArrowheads="1"/>
          </p:cNvSpPr>
          <p:nvPr/>
        </p:nvSpPr>
        <p:spPr bwMode="auto">
          <a:xfrm>
            <a:off x="6884988" y="4027488"/>
            <a:ext cx="428625" cy="214312"/>
          </a:xfrm>
          <a:prstGeom prst="ellipse">
            <a:avLst/>
          </a:prstGeom>
          <a:noFill/>
          <a:ln w="9525" algn="ctr">
            <a:solidFill>
              <a:srgbClr val="009900"/>
            </a:solidFill>
            <a:round/>
            <a:headEnd/>
            <a:tailEnd/>
          </a:ln>
        </p:spPr>
        <p:txBody>
          <a:bodyPr/>
          <a:lstStyle/>
          <a:p>
            <a:pPr algn="ctr"/>
            <a:endParaRPr lang="fr-FR"/>
          </a:p>
        </p:txBody>
      </p:sp>
      <p:sp>
        <p:nvSpPr>
          <p:cNvPr id="42031" name="Ellipse 13"/>
          <p:cNvSpPr>
            <a:spLocks noChangeArrowheads="1"/>
          </p:cNvSpPr>
          <p:nvPr/>
        </p:nvSpPr>
        <p:spPr bwMode="auto">
          <a:xfrm>
            <a:off x="6884988" y="5035550"/>
            <a:ext cx="428625" cy="214313"/>
          </a:xfrm>
          <a:prstGeom prst="ellipse">
            <a:avLst/>
          </a:prstGeom>
          <a:noFill/>
          <a:ln w="9525" algn="ctr">
            <a:solidFill>
              <a:srgbClr val="009900"/>
            </a:solidFill>
            <a:round/>
            <a:headEnd/>
            <a:tailEnd/>
          </a:ln>
        </p:spPr>
        <p:txBody>
          <a:bodyPr/>
          <a:lstStyle/>
          <a:p>
            <a:pPr algn="ctr"/>
            <a:endParaRPr lang="fr-FR"/>
          </a:p>
        </p:txBody>
      </p:sp>
      <p:sp>
        <p:nvSpPr>
          <p:cNvPr id="42032" name="ZoneTexte 14"/>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43010" r:id="rId3" imgW="7285351" imgH="5096698" progId="Excel.Chart.8">
              <p:embed/>
            </p:oleObj>
          </a:graphicData>
        </a:graphic>
      </p:graphicFrame>
      <p:sp>
        <p:nvSpPr>
          <p:cNvPr id="43011" name="Titre 1"/>
          <p:cNvSpPr>
            <a:spLocks noGrp="1"/>
          </p:cNvSpPr>
          <p:nvPr>
            <p:ph type="title"/>
          </p:nvPr>
        </p:nvSpPr>
        <p:spPr/>
        <p:txBody>
          <a:bodyPr/>
          <a:lstStyle/>
          <a:p>
            <a:pPr eaLnBrk="1" hangingPunct="1"/>
            <a:r>
              <a:rPr lang="fr-FR" smtClean="0"/>
              <a:t>Vecteurs d’aides lors de la recherche d’emploi : Détail</a:t>
            </a:r>
          </a:p>
        </p:txBody>
      </p:sp>
      <p:sp>
        <p:nvSpPr>
          <p:cNvPr id="43012" name="Espace réservé du texte 2"/>
          <p:cNvSpPr>
            <a:spLocks noGrp="1"/>
          </p:cNvSpPr>
          <p:nvPr>
            <p:ph type="body" sz="half" idx="1"/>
          </p:nvPr>
        </p:nvSpPr>
        <p:spPr>
          <a:xfrm>
            <a:off x="468313" y="571500"/>
            <a:ext cx="8218487" cy="808038"/>
          </a:xfrm>
        </p:spPr>
        <p:txBody>
          <a:bodyPr/>
          <a:lstStyle/>
          <a:p>
            <a:pPr eaLnBrk="1" hangingPunct="1"/>
            <a:r>
              <a:rPr lang="fr-FR" smtClean="0"/>
              <a:t>Q7. Pour trouver votre emploi actuel, avez-vous eu l'aide…</a:t>
            </a:r>
          </a:p>
        </p:txBody>
      </p:sp>
      <p:sp>
        <p:nvSpPr>
          <p:cNvPr id="43013" name="ZoneTexte 5"/>
          <p:cNvSpPr txBox="1">
            <a:spLocks noChangeArrowheads="1"/>
          </p:cNvSpPr>
          <p:nvPr/>
        </p:nvSpPr>
        <p:spPr bwMode="auto">
          <a:xfrm>
            <a:off x="71438" y="1316038"/>
            <a:ext cx="2335212" cy="277812"/>
          </a:xfrm>
          <a:prstGeom prst="rect">
            <a:avLst/>
          </a:prstGeom>
          <a:noFill/>
          <a:ln w="9525">
            <a:noFill/>
            <a:miter lim="800000"/>
            <a:headEnd/>
            <a:tailEnd/>
          </a:ln>
        </p:spPr>
        <p:txBody>
          <a:bodyPr wrap="none">
            <a:spAutoFit/>
          </a:bodyPr>
          <a:lstStyle/>
          <a:p>
            <a:r>
              <a:rPr lang="fr-FR" sz="1200" b="1" i="1">
                <a:solidFill>
                  <a:srgbClr val="C00000"/>
                </a:solidFill>
              </a:rPr>
              <a:t>…d’une agence pour l’emploi</a:t>
            </a:r>
          </a:p>
        </p:txBody>
      </p:sp>
      <p:sp>
        <p:nvSpPr>
          <p:cNvPr id="43014" name="ZoneTexte 6"/>
          <p:cNvSpPr txBox="1">
            <a:spLocks noChangeArrowheads="1"/>
          </p:cNvSpPr>
          <p:nvPr/>
        </p:nvSpPr>
        <p:spPr bwMode="auto">
          <a:xfrm>
            <a:off x="71438" y="3795713"/>
            <a:ext cx="1682750" cy="276225"/>
          </a:xfrm>
          <a:prstGeom prst="rect">
            <a:avLst/>
          </a:prstGeom>
          <a:noFill/>
          <a:ln w="9525">
            <a:noFill/>
            <a:miter lim="800000"/>
            <a:headEnd/>
            <a:tailEnd/>
          </a:ln>
        </p:spPr>
        <p:txBody>
          <a:bodyPr wrap="none">
            <a:spAutoFit/>
          </a:bodyPr>
          <a:lstStyle/>
          <a:p>
            <a:r>
              <a:rPr lang="fr-FR" sz="1200" b="1" i="1">
                <a:solidFill>
                  <a:srgbClr val="C00000"/>
                </a:solidFill>
              </a:rPr>
              <a:t>… d’une association</a:t>
            </a:r>
          </a:p>
        </p:txBody>
      </p:sp>
      <p:sp>
        <p:nvSpPr>
          <p:cNvPr id="43015"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715125" y="928688"/>
          <a:ext cx="1603375" cy="2671762"/>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IMPORTANT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6719888" y="4019550"/>
          <a:ext cx="1603375" cy="2011363"/>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3053" name="ZoneTexte 11"/>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Espace réservé du contenu 4"/>
          <p:cNvGraphicFramePr>
            <a:graphicFrameLocks noGrp="1"/>
          </p:cNvGraphicFramePr>
          <p:nvPr>
            <p:ph sz="half" idx="2"/>
          </p:nvPr>
        </p:nvGraphicFramePr>
        <p:xfrm>
          <a:off x="-428625" y="1143000"/>
          <a:ext cx="8001000" cy="4951413"/>
        </p:xfrm>
        <a:graphic>
          <a:graphicData uri="http://schemas.openxmlformats.org/presentationml/2006/ole">
            <p:oleObj spid="_x0000_s44034" r:id="rId3" imgW="7998645" imgH="4956478" progId="Excel.Chart.8">
              <p:embed/>
            </p:oleObj>
          </a:graphicData>
        </a:graphic>
      </p:graphicFrame>
      <p:sp>
        <p:nvSpPr>
          <p:cNvPr id="44035" name="Titre 1"/>
          <p:cNvSpPr>
            <a:spLocks noGrp="1"/>
          </p:cNvSpPr>
          <p:nvPr>
            <p:ph type="title"/>
          </p:nvPr>
        </p:nvSpPr>
        <p:spPr/>
        <p:txBody>
          <a:bodyPr/>
          <a:lstStyle/>
          <a:p>
            <a:pPr eaLnBrk="1" hangingPunct="1"/>
            <a:r>
              <a:rPr lang="fr-FR" smtClean="0"/>
              <a:t>Fréquences de la pratique religieuse</a:t>
            </a:r>
          </a:p>
        </p:txBody>
      </p:sp>
      <p:sp>
        <p:nvSpPr>
          <p:cNvPr id="44036" name="Espace réservé du texte 2"/>
          <p:cNvSpPr>
            <a:spLocks noGrp="1"/>
          </p:cNvSpPr>
          <p:nvPr>
            <p:ph type="body" sz="half" idx="1"/>
          </p:nvPr>
        </p:nvSpPr>
        <p:spPr>
          <a:xfrm>
            <a:off x="468313" y="661988"/>
            <a:ext cx="8218487" cy="481012"/>
          </a:xfrm>
        </p:spPr>
        <p:txBody>
          <a:bodyPr/>
          <a:lstStyle/>
          <a:p>
            <a:pPr eaLnBrk="1" hangingPunct="1"/>
            <a:r>
              <a:rPr lang="fr-FR" smtClean="0"/>
              <a:t>Q9. Fréquentez-vous une mosquée ou un lieu de prière… </a:t>
            </a:r>
            <a:endParaRPr lang="fr-FR" sz="1200" i="1" smtClean="0"/>
          </a:p>
        </p:txBody>
      </p:sp>
      <p:graphicFrame>
        <p:nvGraphicFramePr>
          <p:cNvPr id="6" name="Tableau 5"/>
          <p:cNvGraphicFramePr>
            <a:graphicFrameLocks noGrp="1"/>
          </p:cNvGraphicFramePr>
          <p:nvPr/>
        </p:nvGraphicFramePr>
        <p:xfrm>
          <a:off x="6675438" y="1350963"/>
          <a:ext cx="2405062" cy="3709987"/>
        </p:xfrm>
        <a:graphic>
          <a:graphicData uri="http://schemas.openxmlformats.org/drawingml/2006/table">
            <a:tbl>
              <a:tblPr firstRow="1" bandRow="1">
                <a:tableStyleId>{5C22544A-7EE6-4342-B048-85BDC9FD1C3A}</a:tableStyleId>
              </a:tblPr>
              <a:tblGrid>
                <a:gridCol w="801686"/>
                <a:gridCol w="801686"/>
                <a:gridCol w="801686"/>
              </a:tblGrid>
              <a:tr h="463824">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66%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60%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55%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45%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40%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715125" y="717550"/>
          <a:ext cx="2405063" cy="639763"/>
        </p:xfrm>
        <a:graphic>
          <a:graphicData uri="http://schemas.openxmlformats.org/drawingml/2006/table">
            <a:tbl>
              <a:tblPr firstRow="1" bandRow="1">
                <a:tableStyleId>{5C22544A-7EE6-4342-B048-85BDC9FD1C3A}</a:tableStyleId>
              </a:tblPr>
              <a:tblGrid>
                <a:gridCol w="801686"/>
                <a:gridCol w="801686"/>
                <a:gridCol w="801686"/>
              </a:tblGrid>
              <a:tr h="13646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PRATIQUE</a:t>
                      </a:r>
                      <a:r>
                        <a:rPr lang="fr-FR" sz="900" b="1" i="1" baseline="0" dirty="0" smtClean="0">
                          <a:solidFill>
                            <a:srgbClr val="0070C0"/>
                          </a:solidFill>
                        </a:rPr>
                        <a:t> REGULIERE</a:t>
                      </a:r>
                      <a:endParaRPr lang="fr-FR" sz="900" b="1" i="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2164">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4067" name="Ellipse 6"/>
          <p:cNvSpPr>
            <a:spLocks noChangeArrowheads="1"/>
          </p:cNvSpPr>
          <p:nvPr/>
        </p:nvSpPr>
        <p:spPr bwMode="auto">
          <a:xfrm>
            <a:off x="7653338" y="1473200"/>
            <a:ext cx="428625" cy="214313"/>
          </a:xfrm>
          <a:prstGeom prst="ellipse">
            <a:avLst/>
          </a:prstGeom>
          <a:noFill/>
          <a:ln w="9525" algn="ctr">
            <a:solidFill>
              <a:srgbClr val="009900"/>
            </a:solidFill>
            <a:round/>
            <a:headEnd/>
            <a:tailEnd/>
          </a:ln>
        </p:spPr>
        <p:txBody>
          <a:bodyPr/>
          <a:lstStyle/>
          <a:p>
            <a:pPr algn="ctr"/>
            <a:endParaRPr lang="fr-FR"/>
          </a:p>
        </p:txBody>
      </p:sp>
      <p:sp>
        <p:nvSpPr>
          <p:cNvPr id="44068" name="Accolade ouvrante 11"/>
          <p:cNvSpPr>
            <a:spLocks/>
          </p:cNvSpPr>
          <p:nvPr/>
        </p:nvSpPr>
        <p:spPr bwMode="auto">
          <a:xfrm>
            <a:off x="1785938" y="5072063"/>
            <a:ext cx="71437" cy="500062"/>
          </a:xfrm>
          <a:prstGeom prst="leftBrace">
            <a:avLst>
              <a:gd name="adj1" fmla="val 8329"/>
              <a:gd name="adj2" fmla="val 50000"/>
            </a:avLst>
          </a:prstGeom>
          <a:noFill/>
          <a:ln w="9525" algn="ctr">
            <a:solidFill>
              <a:schemeClr val="accent1"/>
            </a:solidFill>
            <a:round/>
            <a:headEnd/>
            <a:tailEnd/>
          </a:ln>
        </p:spPr>
        <p:txBody>
          <a:bodyPr/>
          <a:lstStyle/>
          <a:p>
            <a:pPr algn="ctr"/>
            <a:endParaRPr lang="fr-FR"/>
          </a:p>
        </p:txBody>
      </p:sp>
      <p:sp>
        <p:nvSpPr>
          <p:cNvPr id="44069" name="Ellipse 9"/>
          <p:cNvSpPr>
            <a:spLocks noChangeArrowheads="1"/>
          </p:cNvSpPr>
          <p:nvPr/>
        </p:nvSpPr>
        <p:spPr bwMode="auto">
          <a:xfrm>
            <a:off x="7653338" y="2401888"/>
            <a:ext cx="428625" cy="214312"/>
          </a:xfrm>
          <a:prstGeom prst="ellipse">
            <a:avLst/>
          </a:prstGeom>
          <a:noFill/>
          <a:ln w="9525" algn="ctr">
            <a:solidFill>
              <a:srgbClr val="009900"/>
            </a:solidFill>
            <a:round/>
            <a:headEnd/>
            <a:tailEnd/>
          </a:ln>
        </p:spPr>
        <p:txBody>
          <a:bodyPr/>
          <a:lstStyle/>
          <a:p>
            <a:pPr algn="ctr"/>
            <a:endParaRPr lang="fr-FR"/>
          </a:p>
        </p:txBody>
      </p:sp>
      <p:sp>
        <p:nvSpPr>
          <p:cNvPr id="44070" name="Rectangle à coins arrondis 10"/>
          <p:cNvSpPr>
            <a:spLocks noChangeArrowheads="1"/>
          </p:cNvSpPr>
          <p:nvPr/>
        </p:nvSpPr>
        <p:spPr bwMode="auto">
          <a:xfrm>
            <a:off x="6929438" y="5786438"/>
            <a:ext cx="1785937" cy="357187"/>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lstStyle/>
          <a:p>
            <a:pPr algn="ctr"/>
            <a:r>
              <a:rPr lang="fr-FR" sz="900" b="1"/>
              <a:t>Résultats enquête 2009 auprès des 35-65 ans </a:t>
            </a:r>
          </a:p>
        </p:txBody>
      </p:sp>
      <p:sp>
        <p:nvSpPr>
          <p:cNvPr id="44071" name="Rectangle à coins arrondis 12"/>
          <p:cNvSpPr>
            <a:spLocks noChangeArrowheads="1"/>
          </p:cNvSpPr>
          <p:nvPr/>
        </p:nvSpPr>
        <p:spPr bwMode="auto">
          <a:xfrm>
            <a:off x="1928813" y="171450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13%</a:t>
            </a:r>
          </a:p>
        </p:txBody>
      </p:sp>
      <p:sp>
        <p:nvSpPr>
          <p:cNvPr id="44072" name="Rectangle à coins arrondis 13"/>
          <p:cNvSpPr>
            <a:spLocks noChangeArrowheads="1"/>
          </p:cNvSpPr>
          <p:nvPr/>
        </p:nvSpPr>
        <p:spPr bwMode="auto">
          <a:xfrm>
            <a:off x="6858000" y="171450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49%</a:t>
            </a:r>
          </a:p>
        </p:txBody>
      </p:sp>
      <p:sp>
        <p:nvSpPr>
          <p:cNvPr id="44073" name="ZoneTexte 14"/>
          <p:cNvSpPr txBox="1">
            <a:spLocks noChangeArrowheads="1"/>
          </p:cNvSpPr>
          <p:nvPr/>
        </p:nvSpPr>
        <p:spPr bwMode="auto">
          <a:xfrm>
            <a:off x="670083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re 1"/>
          <p:cNvSpPr>
            <a:spLocks noGrp="1"/>
          </p:cNvSpPr>
          <p:nvPr>
            <p:ph type="title"/>
          </p:nvPr>
        </p:nvSpPr>
        <p:spPr/>
        <p:txBody>
          <a:bodyPr/>
          <a:lstStyle/>
          <a:p>
            <a:pPr eaLnBrk="1" hangingPunct="1"/>
            <a:r>
              <a:rPr lang="fr-FR" smtClean="0"/>
              <a:t>Comportement civique dans le pays de résidence</a:t>
            </a:r>
          </a:p>
        </p:txBody>
      </p:sp>
      <p:sp>
        <p:nvSpPr>
          <p:cNvPr id="45060" name="Espace réservé du texte 2"/>
          <p:cNvSpPr>
            <a:spLocks noGrp="1"/>
          </p:cNvSpPr>
          <p:nvPr>
            <p:ph type="body" sz="half" idx="1"/>
          </p:nvPr>
        </p:nvSpPr>
        <p:spPr>
          <a:xfrm>
            <a:off x="468313" y="620713"/>
            <a:ext cx="8218487" cy="879475"/>
          </a:xfrm>
        </p:spPr>
        <p:txBody>
          <a:bodyPr/>
          <a:lstStyle/>
          <a:p>
            <a:pPr eaLnBrk="1" hangingPunct="1"/>
            <a:r>
              <a:rPr lang="fr-FR" smtClean="0"/>
              <a:t>S23. Dans [pays de résidence], avez-vous déjà voté ?</a:t>
            </a:r>
          </a:p>
          <a:p>
            <a:pPr lvl="1" eaLnBrk="1" hangingPunct="1"/>
            <a:r>
              <a:rPr lang="fr-FR" sz="1000" i="1" smtClean="0"/>
              <a:t>Base : Concerné par le droit de vote et a eu l’occasion de voter</a:t>
            </a:r>
          </a:p>
          <a:p>
            <a:pPr eaLnBrk="1" hangingPunct="1"/>
            <a:endParaRPr lang="fr-FR" smtClean="0"/>
          </a:p>
          <a:p>
            <a:pPr lvl="1" eaLnBrk="1" hangingPunct="1">
              <a:buFontTx/>
              <a:buNone/>
            </a:pPr>
            <a:endParaRPr lang="fr-FR" sz="1200" i="1" smtClean="0"/>
          </a:p>
        </p:txBody>
      </p:sp>
      <p:graphicFrame>
        <p:nvGraphicFramePr>
          <p:cNvPr id="45058" name="Espace réservé du contenu 4"/>
          <p:cNvGraphicFramePr>
            <a:graphicFrameLocks noGrp="1"/>
          </p:cNvGraphicFramePr>
          <p:nvPr>
            <p:ph sz="half" idx="2"/>
          </p:nvPr>
        </p:nvGraphicFramePr>
        <p:xfrm>
          <a:off x="357188" y="1643063"/>
          <a:ext cx="7215187" cy="4951412"/>
        </p:xfrm>
        <a:graphic>
          <a:graphicData uri="http://schemas.openxmlformats.org/presentationml/2006/ole">
            <p:oleObj spid="_x0000_s45058" r:id="rId3" imgW="7212193" imgH="4950381" progId="Excel.Chart.8">
              <p:embed/>
            </p:oleObj>
          </a:graphicData>
        </a:graphic>
      </p:graphicFrame>
      <p:graphicFrame>
        <p:nvGraphicFramePr>
          <p:cNvPr id="13" name="Tableau 12"/>
          <p:cNvGraphicFramePr>
            <a:graphicFrameLocks noGrp="1"/>
          </p:cNvGraphicFramePr>
          <p:nvPr/>
        </p:nvGraphicFramePr>
        <p:xfrm>
          <a:off x="6675438" y="1790700"/>
          <a:ext cx="2405062" cy="3709988"/>
        </p:xfrm>
        <a:graphic>
          <a:graphicData uri="http://schemas.openxmlformats.org/drawingml/2006/table">
            <a:tbl>
              <a:tblPr firstRow="1" bandRow="1">
                <a:tableStyleId>{5C22544A-7EE6-4342-B048-85BDC9FD1C3A}</a:tableStyleId>
              </a:tblPr>
              <a:tblGrid>
                <a:gridCol w="801686"/>
                <a:gridCol w="801686"/>
                <a:gridCol w="801686"/>
              </a:tblGrid>
              <a:tr h="463824">
                <a:tc>
                  <a:txBody>
                    <a:bodyPr/>
                    <a:lstStyle/>
                    <a:p>
                      <a:pPr algn="ctr"/>
                      <a:r>
                        <a:rPr lang="fr-FR" sz="1050" b="1" dirty="0" smtClean="0">
                          <a:solidFill>
                            <a:schemeClr val="accent1"/>
                          </a:solidFill>
                        </a:rPr>
                        <a:t>53%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80%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24%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13%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au 13"/>
          <p:cNvGraphicFramePr>
            <a:graphicFrameLocks noGrp="1"/>
          </p:cNvGraphicFramePr>
          <p:nvPr/>
        </p:nvGraphicFramePr>
        <p:xfrm>
          <a:off x="6715125" y="1155700"/>
          <a:ext cx="2405063" cy="639763"/>
        </p:xfrm>
        <a:graphic>
          <a:graphicData uri="http://schemas.openxmlformats.org/drawingml/2006/table">
            <a:tbl>
              <a:tblPr firstRow="1" bandRow="1">
                <a:tableStyleId>{5C22544A-7EE6-4342-B048-85BDC9FD1C3A}</a:tableStyleId>
              </a:tblPr>
              <a:tblGrid>
                <a:gridCol w="801686"/>
                <a:gridCol w="801686"/>
                <a:gridCol w="801686"/>
              </a:tblGrid>
              <a:tr h="13646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chemeClr val="accent1"/>
                          </a:solidFill>
                        </a:rPr>
                        <a:t>ST</a:t>
                      </a:r>
                      <a:r>
                        <a:rPr lang="fr-FR" sz="900" b="1" i="1" baseline="0" dirty="0" smtClean="0">
                          <a:solidFill>
                            <a:schemeClr val="accent1"/>
                          </a:solidFill>
                        </a:rPr>
                        <a:t> </a:t>
                      </a:r>
                      <a:r>
                        <a:rPr lang="fr-FR" sz="900" b="1" i="1" dirty="0" smtClean="0">
                          <a:solidFill>
                            <a:schemeClr val="accent1"/>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2164">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5091" name="Ellipse 14"/>
          <p:cNvSpPr>
            <a:spLocks noChangeArrowheads="1"/>
          </p:cNvSpPr>
          <p:nvPr/>
        </p:nvSpPr>
        <p:spPr bwMode="auto">
          <a:xfrm>
            <a:off x="8466138" y="1911350"/>
            <a:ext cx="428625" cy="214313"/>
          </a:xfrm>
          <a:prstGeom prst="ellipse">
            <a:avLst/>
          </a:prstGeom>
          <a:noFill/>
          <a:ln w="9525" algn="ctr">
            <a:solidFill>
              <a:srgbClr val="009900"/>
            </a:solidFill>
            <a:round/>
            <a:headEnd/>
            <a:tailEnd/>
          </a:ln>
        </p:spPr>
        <p:txBody>
          <a:bodyPr/>
          <a:lstStyle/>
          <a:p>
            <a:pPr algn="ctr"/>
            <a:endParaRPr lang="fr-FR"/>
          </a:p>
        </p:txBody>
      </p:sp>
      <p:sp>
        <p:nvSpPr>
          <p:cNvPr id="45092" name="Ellipse 15"/>
          <p:cNvSpPr>
            <a:spLocks noChangeArrowheads="1"/>
          </p:cNvSpPr>
          <p:nvPr/>
        </p:nvSpPr>
        <p:spPr bwMode="auto">
          <a:xfrm>
            <a:off x="8456613" y="3768725"/>
            <a:ext cx="428625" cy="214313"/>
          </a:xfrm>
          <a:prstGeom prst="ellipse">
            <a:avLst/>
          </a:prstGeom>
          <a:noFill/>
          <a:ln w="9525" algn="ctr">
            <a:solidFill>
              <a:srgbClr val="009900"/>
            </a:solidFill>
            <a:round/>
            <a:headEnd/>
            <a:tailEnd/>
          </a:ln>
        </p:spPr>
        <p:txBody>
          <a:bodyPr/>
          <a:lstStyle/>
          <a:p>
            <a:pPr algn="ctr"/>
            <a:endParaRPr lang="fr-FR"/>
          </a:p>
        </p:txBody>
      </p:sp>
      <p:sp>
        <p:nvSpPr>
          <p:cNvPr id="45093" name="Ellipse 17"/>
          <p:cNvSpPr>
            <a:spLocks noChangeArrowheads="1"/>
          </p:cNvSpPr>
          <p:nvPr/>
        </p:nvSpPr>
        <p:spPr bwMode="auto">
          <a:xfrm>
            <a:off x="8456613" y="4214813"/>
            <a:ext cx="428625" cy="214312"/>
          </a:xfrm>
          <a:prstGeom prst="ellipse">
            <a:avLst/>
          </a:prstGeom>
          <a:noFill/>
          <a:ln w="9525" algn="ctr">
            <a:solidFill>
              <a:srgbClr val="009900"/>
            </a:solidFill>
            <a:round/>
            <a:headEnd/>
            <a:tailEnd/>
          </a:ln>
        </p:spPr>
        <p:txBody>
          <a:bodyPr/>
          <a:lstStyle/>
          <a:p>
            <a:pPr algn="ctr"/>
            <a:endParaRPr lang="fr-FR"/>
          </a:p>
        </p:txBody>
      </p:sp>
      <p:sp>
        <p:nvSpPr>
          <p:cNvPr id="45094" name="Ellipse 18"/>
          <p:cNvSpPr>
            <a:spLocks noChangeArrowheads="1"/>
          </p:cNvSpPr>
          <p:nvPr/>
        </p:nvSpPr>
        <p:spPr bwMode="auto">
          <a:xfrm>
            <a:off x="8456613" y="4678363"/>
            <a:ext cx="428625" cy="214312"/>
          </a:xfrm>
          <a:prstGeom prst="ellipse">
            <a:avLst/>
          </a:prstGeom>
          <a:noFill/>
          <a:ln w="9525" algn="ctr">
            <a:solidFill>
              <a:srgbClr val="009900"/>
            </a:solidFill>
            <a:round/>
            <a:headEnd/>
            <a:tailEnd/>
          </a:ln>
        </p:spPr>
        <p:txBody>
          <a:bodyPr/>
          <a:lstStyle/>
          <a:p>
            <a:pPr algn="ctr"/>
            <a:endParaRPr lang="fr-FR"/>
          </a:p>
        </p:txBody>
      </p:sp>
      <p:sp>
        <p:nvSpPr>
          <p:cNvPr id="45095" name="ZoneTexte 19"/>
          <p:cNvSpPr txBox="1">
            <a:spLocks noChangeArrowheads="1"/>
          </p:cNvSpPr>
          <p:nvPr/>
        </p:nvSpPr>
        <p:spPr bwMode="auto">
          <a:xfrm>
            <a:off x="664368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Espace réservé du contenu 4"/>
          <p:cNvGraphicFramePr>
            <a:graphicFrameLocks noGrp="1"/>
          </p:cNvGraphicFramePr>
          <p:nvPr>
            <p:ph sz="half" idx="2"/>
          </p:nvPr>
        </p:nvGraphicFramePr>
        <p:xfrm>
          <a:off x="785813" y="1549400"/>
          <a:ext cx="7751762" cy="4951413"/>
        </p:xfrm>
        <a:graphic>
          <a:graphicData uri="http://schemas.openxmlformats.org/presentationml/2006/ole">
            <p:oleObj spid="_x0000_s46082" r:id="rId3" imgW="7754784" imgH="4950381" progId="Excel.Chart.8">
              <p:embed/>
            </p:oleObj>
          </a:graphicData>
        </a:graphic>
      </p:graphicFrame>
      <p:sp>
        <p:nvSpPr>
          <p:cNvPr id="46083" name="Titre 1"/>
          <p:cNvSpPr>
            <a:spLocks noGrp="1"/>
          </p:cNvSpPr>
          <p:nvPr>
            <p:ph type="title"/>
          </p:nvPr>
        </p:nvSpPr>
        <p:spPr/>
        <p:txBody>
          <a:bodyPr/>
          <a:lstStyle/>
          <a:p>
            <a:pPr eaLnBrk="1" hangingPunct="1"/>
            <a:r>
              <a:rPr lang="fr-FR" smtClean="0"/>
              <a:t>Importance de la participation à la vie politique</a:t>
            </a:r>
          </a:p>
        </p:txBody>
      </p:sp>
      <p:sp>
        <p:nvSpPr>
          <p:cNvPr id="46084" name="Espace réservé du texte 2"/>
          <p:cNvSpPr>
            <a:spLocks noGrp="1"/>
          </p:cNvSpPr>
          <p:nvPr>
            <p:ph type="body" sz="half" idx="1"/>
          </p:nvPr>
        </p:nvSpPr>
        <p:spPr>
          <a:xfrm>
            <a:off x="468313" y="500063"/>
            <a:ext cx="8218487" cy="2695575"/>
          </a:xfrm>
        </p:spPr>
        <p:txBody>
          <a:bodyPr/>
          <a:lstStyle/>
          <a:p>
            <a:pPr eaLnBrk="1" hangingPunct="1"/>
            <a:r>
              <a:rPr lang="fr-FR" smtClean="0"/>
              <a:t>Q25.	Est-il plus important pour vous de participer…? </a:t>
            </a:r>
            <a:endParaRPr lang="fr-FR" sz="1200" i="1" smtClean="0"/>
          </a:p>
        </p:txBody>
      </p:sp>
      <p:graphicFrame>
        <p:nvGraphicFramePr>
          <p:cNvPr id="15" name="Tableau 14"/>
          <p:cNvGraphicFramePr>
            <a:graphicFrameLocks noGrp="1"/>
          </p:cNvGraphicFramePr>
          <p:nvPr/>
        </p:nvGraphicFramePr>
        <p:xfrm>
          <a:off x="7224713" y="1692275"/>
          <a:ext cx="1619250" cy="3744913"/>
        </p:xfrm>
        <a:graphic>
          <a:graphicData uri="http://schemas.openxmlformats.org/drawingml/2006/table">
            <a:tbl>
              <a:tblPr firstRow="1" bandRow="1">
                <a:tableStyleId>{5C22544A-7EE6-4342-B048-85BDC9FD1C3A}</a:tableStyleId>
              </a:tblPr>
              <a:tblGrid>
                <a:gridCol w="809620"/>
                <a:gridCol w="809620"/>
              </a:tblGrid>
              <a:tr h="468141">
                <a:tc>
                  <a:txBody>
                    <a:bodyPr/>
                    <a:lstStyle/>
                    <a:p>
                      <a:pPr algn="ctr"/>
                      <a:r>
                        <a:rPr lang="fr-FR" sz="1050" b="1" dirty="0" smtClean="0">
                          <a:solidFill>
                            <a:srgbClr val="0070C0"/>
                          </a:solidFill>
                        </a:rPr>
                        <a:t>24%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141">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141">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141">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141">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141">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141">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141">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au 15"/>
          <p:cNvGraphicFramePr>
            <a:graphicFrameLocks noGrp="1"/>
          </p:cNvGraphicFramePr>
          <p:nvPr/>
        </p:nvGraphicFramePr>
        <p:xfrm>
          <a:off x="7239000" y="928688"/>
          <a:ext cx="1619250" cy="822325"/>
        </p:xfrm>
        <a:graphic>
          <a:graphicData uri="http://schemas.openxmlformats.org/drawingml/2006/table">
            <a:tbl>
              <a:tblPr firstRow="1" bandRow="1">
                <a:tableStyleId>{5C22544A-7EE6-4342-B048-85BDC9FD1C3A}</a:tableStyleId>
              </a:tblPr>
              <a:tblGrid>
                <a:gridCol w="809620"/>
                <a:gridCol w="809620"/>
              </a:tblGrid>
              <a:tr h="160930">
                <a:tc gridSpan="2">
                  <a:txBody>
                    <a:bodyPr/>
                    <a:lstStyle/>
                    <a:p>
                      <a:pPr algn="ctr"/>
                      <a:r>
                        <a:rPr lang="fr-FR" sz="1050" b="1" i="1" baseline="0" dirty="0" smtClean="0">
                          <a:solidFill>
                            <a:srgbClr val="0070C0"/>
                          </a:solidFill>
                        </a:rPr>
                        <a:t>A la vie politique au Maroc</a:t>
                      </a:r>
                      <a:endParaRPr lang="fr-FR" sz="105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900" b="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3341">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106" name="Ellipse 7"/>
          <p:cNvSpPr>
            <a:spLocks noChangeArrowheads="1"/>
          </p:cNvSpPr>
          <p:nvPr/>
        </p:nvSpPr>
        <p:spPr bwMode="auto">
          <a:xfrm>
            <a:off x="7392988" y="1812925"/>
            <a:ext cx="428625" cy="214313"/>
          </a:xfrm>
          <a:prstGeom prst="ellipse">
            <a:avLst/>
          </a:prstGeom>
          <a:noFill/>
          <a:ln w="9525" algn="ctr">
            <a:solidFill>
              <a:srgbClr val="009900"/>
            </a:solidFill>
            <a:round/>
            <a:headEnd/>
            <a:tailEnd/>
          </a:ln>
        </p:spPr>
        <p:txBody>
          <a:bodyPr/>
          <a:lstStyle/>
          <a:p>
            <a:pPr algn="ctr"/>
            <a:endParaRPr lang="fr-FR"/>
          </a:p>
        </p:txBody>
      </p:sp>
      <p:sp>
        <p:nvSpPr>
          <p:cNvPr id="46107" name="Ellipse 8"/>
          <p:cNvSpPr>
            <a:spLocks noChangeArrowheads="1"/>
          </p:cNvSpPr>
          <p:nvPr/>
        </p:nvSpPr>
        <p:spPr bwMode="auto">
          <a:xfrm>
            <a:off x="7392988" y="3214688"/>
            <a:ext cx="428625" cy="214312"/>
          </a:xfrm>
          <a:prstGeom prst="ellipse">
            <a:avLst/>
          </a:prstGeom>
          <a:noFill/>
          <a:ln w="9525" algn="ctr">
            <a:solidFill>
              <a:srgbClr val="009900"/>
            </a:solidFill>
            <a:round/>
            <a:headEnd/>
            <a:tailEnd/>
          </a:ln>
        </p:spPr>
        <p:txBody>
          <a:bodyPr/>
          <a:lstStyle/>
          <a:p>
            <a:pPr algn="ctr"/>
            <a:endParaRPr lang="fr-FR"/>
          </a:p>
        </p:txBody>
      </p:sp>
      <p:sp>
        <p:nvSpPr>
          <p:cNvPr id="46108" name="Ellipse 9"/>
          <p:cNvSpPr>
            <a:spLocks noChangeArrowheads="1"/>
          </p:cNvSpPr>
          <p:nvPr/>
        </p:nvSpPr>
        <p:spPr bwMode="auto">
          <a:xfrm>
            <a:off x="7392988" y="4152900"/>
            <a:ext cx="428625" cy="214313"/>
          </a:xfrm>
          <a:prstGeom prst="ellipse">
            <a:avLst/>
          </a:prstGeom>
          <a:noFill/>
          <a:ln w="9525" algn="ctr">
            <a:solidFill>
              <a:srgbClr val="009900"/>
            </a:solidFill>
            <a:round/>
            <a:headEnd/>
            <a:tailEnd/>
          </a:ln>
        </p:spPr>
        <p:txBody>
          <a:bodyPr/>
          <a:lstStyle/>
          <a:p>
            <a:pPr algn="ctr"/>
            <a:endParaRPr lang="fr-FR"/>
          </a:p>
        </p:txBody>
      </p:sp>
      <p:sp>
        <p:nvSpPr>
          <p:cNvPr id="46109" name="ZoneTexte 11"/>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1785938" y="765175"/>
            <a:ext cx="53578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000" b="1" i="1" dirty="0">
                <a:solidFill>
                  <a:srgbClr val="E63C14"/>
                </a:solidFill>
              </a:rPr>
              <a:t>B- Image du Maroc et des Marocains dans le pays de résidence et discriminations perçues</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Identité ressentie et image perçue :</a:t>
            </a:r>
          </a:p>
          <a:p>
            <a:pPr algn="ctr">
              <a:defRPr/>
            </a:pPr>
            <a:endParaRPr lang="fr-FR" b="1" i="1" dirty="0"/>
          </a:p>
          <a:p>
            <a:pPr algn="ctr">
              <a:defRPr/>
            </a:pPr>
            <a:r>
              <a:rPr lang="fr-FR" b="1" i="1" dirty="0"/>
              <a:t>« Une identité mixte mal perçue au Maroc comme en pays de résidence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1"/>
          <p:cNvSpPr>
            <a:spLocks noGrp="1"/>
          </p:cNvSpPr>
          <p:nvPr>
            <p:ph type="title"/>
          </p:nvPr>
        </p:nvSpPr>
        <p:spPr/>
        <p:txBody>
          <a:bodyPr/>
          <a:lstStyle/>
          <a:p>
            <a:pPr eaLnBrk="1" hangingPunct="1"/>
            <a:r>
              <a:rPr lang="fr-FR" smtClean="0"/>
              <a:t>Fréquentations communautaires : ensemble</a:t>
            </a:r>
          </a:p>
        </p:txBody>
      </p:sp>
      <p:sp>
        <p:nvSpPr>
          <p:cNvPr id="2052" name="Espace réservé du texte 2"/>
          <p:cNvSpPr>
            <a:spLocks noGrp="1"/>
          </p:cNvSpPr>
          <p:nvPr>
            <p:ph type="body" sz="half" idx="1"/>
          </p:nvPr>
        </p:nvSpPr>
        <p:spPr>
          <a:xfrm>
            <a:off x="468313" y="763588"/>
            <a:ext cx="8218487" cy="1022350"/>
          </a:xfrm>
        </p:spPr>
        <p:txBody>
          <a:bodyPr/>
          <a:lstStyle/>
          <a:p>
            <a:pPr eaLnBrk="1" hangingPunct="1"/>
            <a:r>
              <a:rPr lang="fr-FR" smtClean="0"/>
              <a:t>Q3. Dans votre vie quotidienne, fréquentez-vous…</a:t>
            </a:r>
          </a:p>
        </p:txBody>
      </p:sp>
      <p:graphicFrame>
        <p:nvGraphicFramePr>
          <p:cNvPr id="2050" name="Espace réservé du contenu 4"/>
          <p:cNvGraphicFramePr>
            <a:graphicFrameLocks noGrp="1"/>
          </p:cNvGraphicFramePr>
          <p:nvPr>
            <p:ph sz="half" idx="2"/>
          </p:nvPr>
        </p:nvGraphicFramePr>
        <p:xfrm>
          <a:off x="285750" y="1428750"/>
          <a:ext cx="6286500" cy="4857750"/>
        </p:xfrm>
        <a:graphic>
          <a:graphicData uri="http://schemas.openxmlformats.org/presentationml/2006/ole">
            <p:oleObj spid="_x0000_s2050" r:id="rId3" imgW="6285521" imgH="4858933" progId="Excel.Chart.8">
              <p:embed/>
            </p:oleObj>
          </a:graphicData>
        </a:graphic>
      </p:graphicFrame>
      <p:graphicFrame>
        <p:nvGraphicFramePr>
          <p:cNvPr id="8" name="Tableau 7"/>
          <p:cNvGraphicFramePr>
            <a:graphicFrameLocks noGrp="1"/>
          </p:cNvGraphicFramePr>
          <p:nvPr/>
        </p:nvGraphicFramePr>
        <p:xfrm>
          <a:off x="6500813" y="1571625"/>
          <a:ext cx="2476497" cy="3643338"/>
        </p:xfrm>
        <a:graphic>
          <a:graphicData uri="http://schemas.openxmlformats.org/drawingml/2006/table">
            <a:tbl>
              <a:tblPr firstRow="1" bandRow="1">
                <a:tableStyleId>{5C22544A-7EE6-4342-B048-85BDC9FD1C3A}</a:tableStyleId>
              </a:tblPr>
              <a:tblGrid>
                <a:gridCol w="825499"/>
                <a:gridCol w="825499"/>
                <a:gridCol w="825499"/>
              </a:tblGrid>
              <a:tr h="1214446">
                <a:tc>
                  <a:txBody>
                    <a:bodyPr/>
                    <a:lstStyle/>
                    <a:p>
                      <a:pPr algn="ctr"/>
                      <a:r>
                        <a:rPr lang="fr-FR" sz="1050" b="1" dirty="0" smtClean="0">
                          <a:solidFill>
                            <a:schemeClr val="accent1"/>
                          </a:solidFill>
                        </a:rPr>
                        <a:t>96%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4446">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4446">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au 8"/>
          <p:cNvGraphicFramePr>
            <a:graphicFrameLocks noGrp="1"/>
          </p:cNvGraphicFramePr>
          <p:nvPr/>
        </p:nvGraphicFramePr>
        <p:xfrm>
          <a:off x="6500813" y="1146175"/>
          <a:ext cx="2476497" cy="640080"/>
        </p:xfrm>
        <a:graphic>
          <a:graphicData uri="http://schemas.openxmlformats.org/drawingml/2006/table">
            <a:tbl>
              <a:tblPr firstRow="1" bandRow="1">
                <a:tableStyleId>{5C22544A-7EE6-4342-B048-85BDC9FD1C3A}</a:tableStyleId>
              </a:tblPr>
              <a:tblGrid>
                <a:gridCol w="825499"/>
                <a:gridCol w="825499"/>
                <a:gridCol w="825499"/>
              </a:tblGrid>
              <a:tr h="0">
                <a:tc gridSpan="3">
                  <a:txBody>
                    <a:bodyPr/>
                    <a:lstStyle/>
                    <a:p>
                      <a:pPr algn="ctr"/>
                      <a:r>
                        <a:rPr lang="fr-FR" sz="900" b="1" i="1" dirty="0" smtClean="0">
                          <a:solidFill>
                            <a:srgbClr val="0070C0"/>
                          </a:solidFill>
                        </a:rPr>
                        <a:t>ST 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3556">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68" name="Ellipse 9"/>
          <p:cNvSpPr>
            <a:spLocks noChangeArrowheads="1"/>
          </p:cNvSpPr>
          <p:nvPr/>
        </p:nvSpPr>
        <p:spPr bwMode="auto">
          <a:xfrm>
            <a:off x="8340725" y="2062163"/>
            <a:ext cx="428625" cy="214312"/>
          </a:xfrm>
          <a:prstGeom prst="ellipse">
            <a:avLst/>
          </a:prstGeom>
          <a:noFill/>
          <a:ln w="9525" algn="ctr">
            <a:solidFill>
              <a:srgbClr val="009900"/>
            </a:solidFill>
            <a:round/>
            <a:headEnd/>
            <a:tailEnd/>
          </a:ln>
        </p:spPr>
        <p:txBody>
          <a:bodyPr/>
          <a:lstStyle/>
          <a:p>
            <a:pPr algn="ctr"/>
            <a:endParaRPr lang="fr-FR"/>
          </a:p>
        </p:txBody>
      </p:sp>
      <p:sp>
        <p:nvSpPr>
          <p:cNvPr id="2069" name="Ellipse 10"/>
          <p:cNvSpPr>
            <a:spLocks noChangeArrowheads="1"/>
          </p:cNvSpPr>
          <p:nvPr/>
        </p:nvSpPr>
        <p:spPr bwMode="auto">
          <a:xfrm>
            <a:off x="8340725" y="3286125"/>
            <a:ext cx="428625" cy="214313"/>
          </a:xfrm>
          <a:prstGeom prst="ellipse">
            <a:avLst/>
          </a:prstGeom>
          <a:noFill/>
          <a:ln w="9525" algn="ctr">
            <a:solidFill>
              <a:srgbClr val="009900"/>
            </a:solidFill>
            <a:round/>
            <a:headEnd/>
            <a:tailEnd/>
          </a:ln>
        </p:spPr>
        <p:txBody>
          <a:bodyPr/>
          <a:lstStyle/>
          <a:p>
            <a:pPr algn="ctr"/>
            <a:endParaRPr lang="fr-FR"/>
          </a:p>
        </p:txBody>
      </p:sp>
      <p:sp>
        <p:nvSpPr>
          <p:cNvPr id="2070" name="Ellipse 11"/>
          <p:cNvSpPr>
            <a:spLocks noChangeArrowheads="1"/>
          </p:cNvSpPr>
          <p:nvPr/>
        </p:nvSpPr>
        <p:spPr bwMode="auto">
          <a:xfrm>
            <a:off x="8340725" y="4483100"/>
            <a:ext cx="428625" cy="214313"/>
          </a:xfrm>
          <a:prstGeom prst="ellipse">
            <a:avLst/>
          </a:prstGeom>
          <a:noFill/>
          <a:ln w="9525" algn="ctr">
            <a:solidFill>
              <a:srgbClr val="009900"/>
            </a:solidFill>
            <a:round/>
            <a:headEnd/>
            <a:tailEnd/>
          </a:ln>
        </p:spPr>
        <p:txBody>
          <a:bodyPr/>
          <a:lstStyle/>
          <a:p>
            <a:pPr algn="ctr"/>
            <a:endParaRPr lang="fr-FR"/>
          </a:p>
        </p:txBody>
      </p:sp>
      <p:sp>
        <p:nvSpPr>
          <p:cNvPr id="2071" name="Rectangle à coins arrondis 12"/>
          <p:cNvSpPr>
            <a:spLocks noChangeArrowheads="1"/>
          </p:cNvSpPr>
          <p:nvPr/>
        </p:nvSpPr>
        <p:spPr bwMode="auto">
          <a:xfrm>
            <a:off x="6929438" y="5786438"/>
            <a:ext cx="1785937" cy="357187"/>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lstStyle/>
          <a:p>
            <a:pPr algn="ctr"/>
            <a:r>
              <a:rPr lang="fr-FR" sz="900" b="1"/>
              <a:t>Résultats enquête 2009 auprès des 35-65 ans </a:t>
            </a:r>
          </a:p>
        </p:txBody>
      </p:sp>
      <p:sp>
        <p:nvSpPr>
          <p:cNvPr id="2072" name="Rectangle à coins arrondis 13"/>
          <p:cNvSpPr>
            <a:spLocks noChangeArrowheads="1"/>
          </p:cNvSpPr>
          <p:nvPr/>
        </p:nvSpPr>
        <p:spPr bwMode="auto">
          <a:xfrm>
            <a:off x="3598863" y="2500313"/>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60%</a:t>
            </a:r>
          </a:p>
        </p:txBody>
      </p:sp>
      <p:sp>
        <p:nvSpPr>
          <p:cNvPr id="2073" name="Rectangle à coins arrondis 15"/>
          <p:cNvSpPr>
            <a:spLocks noChangeArrowheads="1"/>
          </p:cNvSpPr>
          <p:nvPr/>
        </p:nvSpPr>
        <p:spPr bwMode="auto">
          <a:xfrm>
            <a:off x="6715125" y="2500313"/>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93%</a:t>
            </a:r>
          </a:p>
        </p:txBody>
      </p:sp>
      <p:sp>
        <p:nvSpPr>
          <p:cNvPr id="2074" name="Rectangle à coins arrondis 16"/>
          <p:cNvSpPr>
            <a:spLocks noChangeArrowheads="1"/>
          </p:cNvSpPr>
          <p:nvPr/>
        </p:nvSpPr>
        <p:spPr bwMode="auto">
          <a:xfrm>
            <a:off x="3313113" y="371475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42%</a:t>
            </a:r>
          </a:p>
        </p:txBody>
      </p:sp>
      <p:sp>
        <p:nvSpPr>
          <p:cNvPr id="2075" name="Rectangle à coins arrondis 18"/>
          <p:cNvSpPr>
            <a:spLocks noChangeArrowheads="1"/>
          </p:cNvSpPr>
          <p:nvPr/>
        </p:nvSpPr>
        <p:spPr bwMode="auto">
          <a:xfrm>
            <a:off x="6715125" y="3714750"/>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85%</a:t>
            </a:r>
          </a:p>
        </p:txBody>
      </p:sp>
      <p:sp>
        <p:nvSpPr>
          <p:cNvPr id="2076" name="Rectangle à coins arrondis 19"/>
          <p:cNvSpPr>
            <a:spLocks noChangeArrowheads="1"/>
          </p:cNvSpPr>
          <p:nvPr/>
        </p:nvSpPr>
        <p:spPr bwMode="auto">
          <a:xfrm>
            <a:off x="3027363" y="4956175"/>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28%</a:t>
            </a:r>
          </a:p>
        </p:txBody>
      </p:sp>
      <p:sp>
        <p:nvSpPr>
          <p:cNvPr id="2077" name="Rectangle à coins arrondis 20"/>
          <p:cNvSpPr>
            <a:spLocks noChangeArrowheads="1"/>
          </p:cNvSpPr>
          <p:nvPr/>
        </p:nvSpPr>
        <p:spPr bwMode="auto">
          <a:xfrm>
            <a:off x="6715125" y="4956175"/>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70%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re 1"/>
          <p:cNvSpPr>
            <a:spLocks noGrp="1"/>
          </p:cNvSpPr>
          <p:nvPr>
            <p:ph type="title"/>
          </p:nvPr>
        </p:nvSpPr>
        <p:spPr/>
        <p:txBody>
          <a:bodyPr/>
          <a:lstStyle/>
          <a:p>
            <a:pPr eaLnBrk="1" hangingPunct="1"/>
            <a:r>
              <a:rPr lang="fr-FR" sz="1800" smtClean="0"/>
              <a:t>Perception de l’image du Maroc et des Marocains en Europe : Ensemble</a:t>
            </a:r>
          </a:p>
        </p:txBody>
      </p:sp>
      <p:sp>
        <p:nvSpPr>
          <p:cNvPr id="47108" name="Espace réservé du texte 2"/>
          <p:cNvSpPr>
            <a:spLocks noGrp="1"/>
          </p:cNvSpPr>
          <p:nvPr>
            <p:ph type="body" sz="half" idx="1"/>
          </p:nvPr>
        </p:nvSpPr>
        <p:spPr>
          <a:xfrm>
            <a:off x="428625" y="642938"/>
            <a:ext cx="8218488" cy="1022350"/>
          </a:xfrm>
        </p:spPr>
        <p:txBody>
          <a:bodyPr/>
          <a:lstStyle/>
          <a:p>
            <a:pPr eaLnBrk="1" hangingPunct="1"/>
            <a:r>
              <a:rPr lang="fr-FR" smtClean="0"/>
              <a:t>Q18. Et d’après vous, les [Habitants du Pays de résidence] ont-ils une très bonne image, assez bonne image, assez mauvaise image ou très mauvaise image … </a:t>
            </a:r>
          </a:p>
        </p:txBody>
      </p:sp>
      <p:graphicFrame>
        <p:nvGraphicFramePr>
          <p:cNvPr id="47106" name="Espace réservé du contenu 4"/>
          <p:cNvGraphicFramePr>
            <a:graphicFrameLocks noGrp="1"/>
          </p:cNvGraphicFramePr>
          <p:nvPr>
            <p:ph sz="half" idx="2"/>
          </p:nvPr>
        </p:nvGraphicFramePr>
        <p:xfrm>
          <a:off x="0" y="1643063"/>
          <a:ext cx="7572375" cy="4857750"/>
        </p:xfrm>
        <a:graphic>
          <a:graphicData uri="http://schemas.openxmlformats.org/presentationml/2006/ole">
            <p:oleObj spid="_x0000_s47106" r:id="rId3" imgW="7571888" imgH="4852837" progId="Excel.Chart.8">
              <p:embed/>
            </p:oleObj>
          </a:graphicData>
        </a:graphic>
      </p:graphicFrame>
      <p:graphicFrame>
        <p:nvGraphicFramePr>
          <p:cNvPr id="8" name="Tableau 7"/>
          <p:cNvGraphicFramePr>
            <a:graphicFrameLocks noGrp="1"/>
          </p:cNvGraphicFramePr>
          <p:nvPr/>
        </p:nvGraphicFramePr>
        <p:xfrm>
          <a:off x="6643688" y="2000250"/>
          <a:ext cx="2405062" cy="2428875"/>
        </p:xfrm>
        <a:graphic>
          <a:graphicData uri="http://schemas.openxmlformats.org/drawingml/2006/table">
            <a:tbl>
              <a:tblPr firstRow="1" bandRow="1">
                <a:tableStyleId>{5C22544A-7EE6-4342-B048-85BDC9FD1C3A}</a:tableStyleId>
              </a:tblPr>
              <a:tblGrid>
                <a:gridCol w="801686"/>
                <a:gridCol w="801686"/>
                <a:gridCol w="801686"/>
              </a:tblGrid>
              <a:tr h="1214446">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4446">
                <a:tc>
                  <a:txBody>
                    <a:bodyPr/>
                    <a:lstStyle/>
                    <a:p>
                      <a:pPr algn="ctr"/>
                      <a:r>
                        <a:rPr lang="fr-FR" sz="1050" b="1" dirty="0" smtClean="0">
                          <a:solidFill>
                            <a:schemeClr val="accent1"/>
                          </a:solidFill>
                        </a:rPr>
                        <a:t>48%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au 8"/>
          <p:cNvGraphicFramePr>
            <a:graphicFrameLocks noGrp="1"/>
          </p:cNvGraphicFramePr>
          <p:nvPr/>
        </p:nvGraphicFramePr>
        <p:xfrm>
          <a:off x="6683375" y="1574800"/>
          <a:ext cx="2405063" cy="639763"/>
        </p:xfrm>
        <a:graphic>
          <a:graphicData uri="http://schemas.openxmlformats.org/drawingml/2006/table">
            <a:tbl>
              <a:tblPr firstRow="1" bandRow="1">
                <a:tableStyleId>{5C22544A-7EE6-4342-B048-85BDC9FD1C3A}</a:tableStyleId>
              </a:tblPr>
              <a:tblGrid>
                <a:gridCol w="801686"/>
                <a:gridCol w="801686"/>
                <a:gridCol w="801686"/>
              </a:tblGrid>
              <a:tr h="18135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BONNE IMAGE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8281">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7121" name="Ellipse 6"/>
          <p:cNvSpPr>
            <a:spLocks noChangeArrowheads="1"/>
          </p:cNvSpPr>
          <p:nvPr/>
        </p:nvSpPr>
        <p:spPr bwMode="auto">
          <a:xfrm>
            <a:off x="8429625" y="2500313"/>
            <a:ext cx="428625" cy="214312"/>
          </a:xfrm>
          <a:prstGeom prst="ellipse">
            <a:avLst/>
          </a:prstGeom>
          <a:noFill/>
          <a:ln w="9525" algn="ctr">
            <a:solidFill>
              <a:srgbClr val="009900"/>
            </a:solidFill>
            <a:round/>
            <a:headEnd/>
            <a:tailEnd/>
          </a:ln>
        </p:spPr>
        <p:txBody>
          <a:bodyPr/>
          <a:lstStyle/>
          <a:p>
            <a:pPr algn="ctr"/>
            <a:endParaRPr lang="fr-FR"/>
          </a:p>
        </p:txBody>
      </p:sp>
      <p:sp>
        <p:nvSpPr>
          <p:cNvPr id="47122" name="Rectangle à coins arrondis 9"/>
          <p:cNvSpPr>
            <a:spLocks noChangeArrowheads="1"/>
          </p:cNvSpPr>
          <p:nvPr/>
        </p:nvSpPr>
        <p:spPr bwMode="auto">
          <a:xfrm>
            <a:off x="2643188" y="2928938"/>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33%</a:t>
            </a:r>
          </a:p>
        </p:txBody>
      </p:sp>
      <p:sp>
        <p:nvSpPr>
          <p:cNvPr id="47123" name="Rectangle à coins arrondis 10"/>
          <p:cNvSpPr>
            <a:spLocks noChangeArrowheads="1"/>
          </p:cNvSpPr>
          <p:nvPr/>
        </p:nvSpPr>
        <p:spPr bwMode="auto">
          <a:xfrm>
            <a:off x="6929438" y="5857875"/>
            <a:ext cx="1785937" cy="357188"/>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lstStyle/>
          <a:p>
            <a:pPr algn="ctr"/>
            <a:r>
              <a:rPr lang="fr-FR" sz="900" b="1"/>
              <a:t>Résultats enquête 2009 auprès des 35-65 ans </a:t>
            </a:r>
          </a:p>
        </p:txBody>
      </p:sp>
      <p:sp>
        <p:nvSpPr>
          <p:cNvPr id="47124" name="Rectangle à coins arrondis 11"/>
          <p:cNvSpPr>
            <a:spLocks noChangeArrowheads="1"/>
          </p:cNvSpPr>
          <p:nvPr/>
        </p:nvSpPr>
        <p:spPr bwMode="auto">
          <a:xfrm>
            <a:off x="2357438" y="4143375"/>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15%</a:t>
            </a:r>
          </a:p>
        </p:txBody>
      </p:sp>
      <p:sp>
        <p:nvSpPr>
          <p:cNvPr id="47125" name="Rectangle à coins arrondis 12"/>
          <p:cNvSpPr>
            <a:spLocks noChangeArrowheads="1"/>
          </p:cNvSpPr>
          <p:nvPr/>
        </p:nvSpPr>
        <p:spPr bwMode="auto">
          <a:xfrm>
            <a:off x="6858000" y="2928938"/>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78%</a:t>
            </a:r>
          </a:p>
        </p:txBody>
      </p:sp>
      <p:sp>
        <p:nvSpPr>
          <p:cNvPr id="47126" name="Rectangle à coins arrondis 13"/>
          <p:cNvSpPr>
            <a:spLocks noChangeArrowheads="1"/>
          </p:cNvSpPr>
          <p:nvPr/>
        </p:nvSpPr>
        <p:spPr bwMode="auto">
          <a:xfrm>
            <a:off x="6858000" y="4143375"/>
            <a:ext cx="428625" cy="187325"/>
          </a:xfrm>
          <a:prstGeom prst="roundRect">
            <a:avLst>
              <a:gd name="adj" fmla="val 16667"/>
            </a:avLst>
          </a:prstGeom>
          <a:gradFill rotWithShape="1">
            <a:gsLst>
              <a:gs pos="0">
                <a:srgbClr val="B196D2"/>
              </a:gs>
              <a:gs pos="50000">
                <a:srgbClr val="CFC0E2"/>
              </a:gs>
              <a:gs pos="100000">
                <a:srgbClr val="E7E1F0"/>
              </a:gs>
            </a:gsLst>
            <a:lin ang="5400000" scaled="1"/>
          </a:gradFill>
          <a:ln w="9525" algn="ctr">
            <a:solidFill>
              <a:srgbClr val="7030A0"/>
            </a:solidFill>
            <a:round/>
            <a:headEnd/>
            <a:tailEnd/>
          </a:ln>
        </p:spPr>
        <p:txBody>
          <a:bodyPr anchor="ctr"/>
          <a:lstStyle/>
          <a:p>
            <a:pPr algn="ctr"/>
            <a:r>
              <a:rPr lang="fr-FR" sz="800" b="1"/>
              <a:t>52%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re 1"/>
          <p:cNvSpPr>
            <a:spLocks noGrp="1"/>
          </p:cNvSpPr>
          <p:nvPr>
            <p:ph type="title"/>
          </p:nvPr>
        </p:nvSpPr>
        <p:spPr/>
        <p:txBody>
          <a:bodyPr/>
          <a:lstStyle/>
          <a:p>
            <a:pPr eaLnBrk="1" hangingPunct="1"/>
            <a:r>
              <a:rPr lang="fr-FR" smtClean="0"/>
              <a:t>Perception de l’image du Maroc et des Marocains en Europe : Détail</a:t>
            </a:r>
          </a:p>
        </p:txBody>
      </p:sp>
      <p:sp>
        <p:nvSpPr>
          <p:cNvPr id="48132" name="Espace réservé du texte 2"/>
          <p:cNvSpPr>
            <a:spLocks noGrp="1"/>
          </p:cNvSpPr>
          <p:nvPr>
            <p:ph type="body" sz="half" idx="1"/>
          </p:nvPr>
        </p:nvSpPr>
        <p:spPr>
          <a:xfrm>
            <a:off x="468313" y="549275"/>
            <a:ext cx="6889750" cy="1450975"/>
          </a:xfrm>
        </p:spPr>
        <p:txBody>
          <a:bodyPr/>
          <a:lstStyle/>
          <a:p>
            <a:pPr eaLnBrk="1" hangingPunct="1"/>
            <a:r>
              <a:rPr lang="fr-FR" smtClean="0"/>
              <a:t>Q18. Et d’après vous, les [Habitants du Pays de résidence] ont-ils une très bonne image, assez bonne image, assez mauvaise image ou très mauvaise image … </a:t>
            </a:r>
          </a:p>
        </p:txBody>
      </p:sp>
      <p:graphicFrame>
        <p:nvGraphicFramePr>
          <p:cNvPr id="48130"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48130" r:id="rId3" imgW="7285351" imgH="5096698" progId="Excel.Chart.8">
              <p:embed/>
            </p:oleObj>
          </a:graphicData>
        </a:graphic>
      </p:graphicFrame>
      <p:sp>
        <p:nvSpPr>
          <p:cNvPr id="48133" name="ZoneTexte 5"/>
          <p:cNvSpPr txBox="1">
            <a:spLocks noChangeArrowheads="1"/>
          </p:cNvSpPr>
          <p:nvPr/>
        </p:nvSpPr>
        <p:spPr bwMode="auto">
          <a:xfrm>
            <a:off x="71438" y="1316038"/>
            <a:ext cx="1022350" cy="277812"/>
          </a:xfrm>
          <a:prstGeom prst="rect">
            <a:avLst/>
          </a:prstGeom>
          <a:noFill/>
          <a:ln w="9525">
            <a:noFill/>
            <a:miter lim="800000"/>
            <a:headEnd/>
            <a:tailEnd/>
          </a:ln>
        </p:spPr>
        <p:txBody>
          <a:bodyPr wrap="none">
            <a:spAutoFit/>
          </a:bodyPr>
          <a:lstStyle/>
          <a:p>
            <a:r>
              <a:rPr lang="fr-FR" sz="1200" b="1" i="1">
                <a:solidFill>
                  <a:srgbClr val="C00000"/>
                </a:solidFill>
              </a:rPr>
              <a:t>…du Maroc</a:t>
            </a:r>
          </a:p>
        </p:txBody>
      </p:sp>
      <p:sp>
        <p:nvSpPr>
          <p:cNvPr id="48134" name="ZoneTexte 6"/>
          <p:cNvSpPr txBox="1">
            <a:spLocks noChangeArrowheads="1"/>
          </p:cNvSpPr>
          <p:nvPr/>
        </p:nvSpPr>
        <p:spPr bwMode="auto">
          <a:xfrm>
            <a:off x="71438" y="3714750"/>
            <a:ext cx="3602037" cy="276225"/>
          </a:xfrm>
          <a:prstGeom prst="rect">
            <a:avLst/>
          </a:prstGeom>
          <a:noFill/>
          <a:ln w="9525">
            <a:noFill/>
            <a:miter lim="800000"/>
            <a:headEnd/>
            <a:tailEnd/>
          </a:ln>
        </p:spPr>
        <p:txBody>
          <a:bodyPr wrap="none">
            <a:spAutoFit/>
          </a:bodyPr>
          <a:lstStyle/>
          <a:p>
            <a:r>
              <a:rPr lang="fr-FR" sz="1200" b="1" i="1">
                <a:solidFill>
                  <a:srgbClr val="C00000"/>
                </a:solidFill>
              </a:rPr>
              <a:t>…des Marocains vivant en [Pays de résidence]</a:t>
            </a:r>
          </a:p>
        </p:txBody>
      </p:sp>
      <p:sp>
        <p:nvSpPr>
          <p:cNvPr id="48135"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643688" y="887413"/>
          <a:ext cx="2405062" cy="2651125"/>
        </p:xfrm>
        <a:graphic>
          <a:graphicData uri="http://schemas.openxmlformats.org/drawingml/2006/table">
            <a:tbl>
              <a:tblPr firstRow="1" bandRow="1">
                <a:tableStyleId>{5C22544A-7EE6-4342-B048-85BDC9FD1C3A}</a:tableStyleId>
              </a:tblPr>
              <a:tblGrid>
                <a:gridCol w="801686"/>
                <a:gridCol w="801686"/>
                <a:gridCol w="801686"/>
              </a:tblGrid>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BONNE IMAGE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au 12"/>
          <p:cNvGraphicFramePr>
            <a:graphicFrameLocks noGrp="1"/>
          </p:cNvGraphicFramePr>
          <p:nvPr/>
        </p:nvGraphicFramePr>
        <p:xfrm>
          <a:off x="6643688" y="4021138"/>
          <a:ext cx="2405062" cy="201136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48%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8190" name="Ellipse 10"/>
          <p:cNvSpPr>
            <a:spLocks noChangeArrowheads="1"/>
          </p:cNvSpPr>
          <p:nvPr/>
        </p:nvSpPr>
        <p:spPr bwMode="auto">
          <a:xfrm>
            <a:off x="8420100" y="1535113"/>
            <a:ext cx="428625" cy="214312"/>
          </a:xfrm>
          <a:prstGeom prst="ellipse">
            <a:avLst/>
          </a:prstGeom>
          <a:noFill/>
          <a:ln w="9525" algn="ctr">
            <a:solidFill>
              <a:srgbClr val="009900"/>
            </a:solidFill>
            <a:round/>
            <a:headEnd/>
            <a:tailEnd/>
          </a:ln>
        </p:spPr>
        <p:txBody>
          <a:bodyPr/>
          <a:lstStyle/>
          <a:p>
            <a:pPr algn="ctr"/>
            <a:endParaRPr lang="fr-FR"/>
          </a:p>
        </p:txBody>
      </p:sp>
      <p:sp>
        <p:nvSpPr>
          <p:cNvPr id="48191" name="Ellipse 11"/>
          <p:cNvSpPr>
            <a:spLocks noChangeArrowheads="1"/>
          </p:cNvSpPr>
          <p:nvPr/>
        </p:nvSpPr>
        <p:spPr bwMode="auto">
          <a:xfrm>
            <a:off x="8420100" y="3295650"/>
            <a:ext cx="428625" cy="214313"/>
          </a:xfrm>
          <a:prstGeom prst="ellipse">
            <a:avLst/>
          </a:prstGeom>
          <a:noFill/>
          <a:ln w="9525" algn="ctr">
            <a:solidFill>
              <a:srgbClr val="009900"/>
            </a:solidFill>
            <a:round/>
            <a:headEnd/>
            <a:tailEnd/>
          </a:ln>
        </p:spPr>
        <p:txBody>
          <a:bodyPr/>
          <a:lstStyle/>
          <a:p>
            <a:pPr algn="ctr"/>
            <a:endParaRPr lang="fr-FR"/>
          </a:p>
        </p:txBody>
      </p:sp>
      <p:sp>
        <p:nvSpPr>
          <p:cNvPr id="48192" name="Ellipse 13"/>
          <p:cNvSpPr>
            <a:spLocks noChangeArrowheads="1"/>
          </p:cNvSpPr>
          <p:nvPr/>
        </p:nvSpPr>
        <p:spPr bwMode="auto">
          <a:xfrm>
            <a:off x="8420100" y="4537075"/>
            <a:ext cx="428625" cy="214313"/>
          </a:xfrm>
          <a:prstGeom prst="ellipse">
            <a:avLst/>
          </a:prstGeom>
          <a:noFill/>
          <a:ln w="9525" algn="ctr">
            <a:solidFill>
              <a:srgbClr val="009900"/>
            </a:solidFill>
            <a:round/>
            <a:headEnd/>
            <a:tailEnd/>
          </a:ln>
        </p:spPr>
        <p:txBody>
          <a:bodyPr/>
          <a:lstStyle/>
          <a:p>
            <a:pPr algn="ctr"/>
            <a:endParaRPr lang="fr-FR"/>
          </a:p>
        </p:txBody>
      </p:sp>
      <p:sp>
        <p:nvSpPr>
          <p:cNvPr id="48193" name="Ellipse 15"/>
          <p:cNvSpPr>
            <a:spLocks noChangeArrowheads="1"/>
          </p:cNvSpPr>
          <p:nvPr/>
        </p:nvSpPr>
        <p:spPr bwMode="auto">
          <a:xfrm>
            <a:off x="7608888" y="4786313"/>
            <a:ext cx="428625" cy="214312"/>
          </a:xfrm>
          <a:prstGeom prst="ellipse">
            <a:avLst/>
          </a:prstGeom>
          <a:noFill/>
          <a:ln w="9525" algn="ctr">
            <a:solidFill>
              <a:srgbClr val="009900"/>
            </a:solidFill>
            <a:round/>
            <a:headEnd/>
            <a:tailEnd/>
          </a:ln>
        </p:spPr>
        <p:txBody>
          <a:bodyPr/>
          <a:lstStyle/>
          <a:p>
            <a:pPr algn="ctr"/>
            <a:endParaRPr lang="fr-FR"/>
          </a:p>
        </p:txBody>
      </p:sp>
      <p:sp>
        <p:nvSpPr>
          <p:cNvPr id="48194" name="ZoneTexte 14"/>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re 1"/>
          <p:cNvSpPr>
            <a:spLocks noGrp="1"/>
          </p:cNvSpPr>
          <p:nvPr>
            <p:ph type="title"/>
          </p:nvPr>
        </p:nvSpPr>
        <p:spPr/>
        <p:txBody>
          <a:bodyPr/>
          <a:lstStyle/>
          <a:p>
            <a:pPr eaLnBrk="1" hangingPunct="1"/>
            <a:r>
              <a:rPr lang="fr-FR" smtClean="0"/>
              <a:t>Perception de l’image des Marocains vivant au Maroc</a:t>
            </a:r>
          </a:p>
        </p:txBody>
      </p:sp>
      <p:sp>
        <p:nvSpPr>
          <p:cNvPr id="49156" name="Espace réservé du texte 2"/>
          <p:cNvSpPr>
            <a:spLocks noGrp="1"/>
          </p:cNvSpPr>
          <p:nvPr>
            <p:ph type="body" sz="half" idx="1"/>
          </p:nvPr>
        </p:nvSpPr>
        <p:spPr/>
        <p:txBody>
          <a:bodyPr/>
          <a:lstStyle/>
          <a:p>
            <a:pPr eaLnBrk="1" hangingPunct="1"/>
            <a:r>
              <a:rPr lang="fr-FR" smtClean="0"/>
              <a:t>Q19. Et d’après vous, les Marocains vivant au Maroc ont-ils une très bonne image, assez bonne image, assez mauvaise image ou très mauvaise image des Marocains vivant à l’étranger ?</a:t>
            </a:r>
            <a:endParaRPr lang="fr-FR" sz="1200" i="1" smtClean="0"/>
          </a:p>
        </p:txBody>
      </p:sp>
      <p:graphicFrame>
        <p:nvGraphicFramePr>
          <p:cNvPr id="49154" name="Espace réservé du contenu 4"/>
          <p:cNvGraphicFramePr>
            <a:graphicFrameLocks noGrp="1"/>
          </p:cNvGraphicFramePr>
          <p:nvPr>
            <p:ph sz="half" idx="2"/>
          </p:nvPr>
        </p:nvGraphicFramePr>
        <p:xfrm>
          <a:off x="357188" y="1357313"/>
          <a:ext cx="7215187" cy="4951412"/>
        </p:xfrm>
        <a:graphic>
          <a:graphicData uri="http://schemas.openxmlformats.org/presentationml/2006/ole">
            <p:oleObj spid="_x0000_s49154" r:id="rId3" imgW="7212193" imgH="4950381" progId="Excel.Chart.8">
              <p:embed/>
            </p:oleObj>
          </a:graphicData>
        </a:graphic>
      </p:graphicFrame>
      <p:graphicFrame>
        <p:nvGraphicFramePr>
          <p:cNvPr id="7" name="Tableau 6"/>
          <p:cNvGraphicFramePr>
            <a:graphicFrameLocks noGrp="1"/>
          </p:cNvGraphicFramePr>
          <p:nvPr/>
        </p:nvGraphicFramePr>
        <p:xfrm>
          <a:off x="6643688" y="1851025"/>
          <a:ext cx="2405062" cy="3709988"/>
        </p:xfrm>
        <a:graphic>
          <a:graphicData uri="http://schemas.openxmlformats.org/drawingml/2006/table">
            <a:tbl>
              <a:tblPr firstRow="1" bandRow="1">
                <a:tableStyleId>{5C22544A-7EE6-4342-B048-85BDC9FD1C3A}</a:tableStyleId>
              </a:tblPr>
              <a:tblGrid>
                <a:gridCol w="801686"/>
                <a:gridCol w="801686"/>
                <a:gridCol w="801686"/>
              </a:tblGrid>
              <a:tr h="463824">
                <a:tc>
                  <a:txBody>
                    <a:bodyPr/>
                    <a:lstStyle/>
                    <a:p>
                      <a:pPr algn="ctr"/>
                      <a:r>
                        <a:rPr lang="fr-FR" sz="1050" b="1" dirty="0" smtClean="0">
                          <a:solidFill>
                            <a:schemeClr val="accent1"/>
                          </a:solidFill>
                        </a:rPr>
                        <a:t>64%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73%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68%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57%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57%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55%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643688" y="1214438"/>
          <a:ext cx="2405062" cy="717550"/>
        </p:xfrm>
        <a:graphic>
          <a:graphicData uri="http://schemas.openxmlformats.org/drawingml/2006/table">
            <a:tbl>
              <a:tblPr firstRow="1" bandRow="1">
                <a:tableStyleId>{5C22544A-7EE6-4342-B048-85BDC9FD1C3A}</a:tableStyleId>
              </a:tblPr>
              <a:tblGrid>
                <a:gridCol w="801686"/>
                <a:gridCol w="801686"/>
                <a:gridCol w="801686"/>
              </a:tblGrid>
              <a:tr h="1428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BONNE IMAGE</a:t>
                      </a:r>
                      <a:endParaRPr lang="fr-FR" sz="900" b="1" i="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8942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9187" name="Ellipse 8"/>
          <p:cNvSpPr>
            <a:spLocks noChangeArrowheads="1"/>
          </p:cNvSpPr>
          <p:nvPr/>
        </p:nvSpPr>
        <p:spPr bwMode="auto">
          <a:xfrm>
            <a:off x="7626350" y="1973263"/>
            <a:ext cx="428625" cy="214312"/>
          </a:xfrm>
          <a:prstGeom prst="ellipse">
            <a:avLst/>
          </a:prstGeom>
          <a:noFill/>
          <a:ln w="9525" algn="ctr">
            <a:solidFill>
              <a:srgbClr val="009900"/>
            </a:solidFill>
            <a:round/>
            <a:headEnd/>
            <a:tailEnd/>
          </a:ln>
        </p:spPr>
        <p:txBody>
          <a:bodyPr/>
          <a:lstStyle/>
          <a:p>
            <a:pPr algn="ctr"/>
            <a:endParaRPr lang="fr-FR"/>
          </a:p>
        </p:txBody>
      </p:sp>
      <p:sp>
        <p:nvSpPr>
          <p:cNvPr id="49188" name="ZoneTexte 11"/>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re 1"/>
          <p:cNvSpPr>
            <a:spLocks noGrp="1"/>
          </p:cNvSpPr>
          <p:nvPr>
            <p:ph type="title"/>
          </p:nvPr>
        </p:nvSpPr>
        <p:spPr/>
        <p:txBody>
          <a:bodyPr/>
          <a:lstStyle/>
          <a:p>
            <a:pPr eaLnBrk="1" hangingPunct="1"/>
            <a:r>
              <a:rPr lang="fr-FR" smtClean="0"/>
              <a:t>Identité : Ensemble</a:t>
            </a:r>
          </a:p>
        </p:txBody>
      </p:sp>
      <p:sp>
        <p:nvSpPr>
          <p:cNvPr id="50180" name="Espace réservé du texte 2"/>
          <p:cNvSpPr>
            <a:spLocks noGrp="1"/>
          </p:cNvSpPr>
          <p:nvPr>
            <p:ph type="body" sz="half" idx="1"/>
          </p:nvPr>
        </p:nvSpPr>
        <p:spPr>
          <a:xfrm>
            <a:off x="468313" y="620713"/>
            <a:ext cx="8218487" cy="1022350"/>
          </a:xfrm>
        </p:spPr>
        <p:txBody>
          <a:bodyPr/>
          <a:lstStyle/>
          <a:p>
            <a:pPr eaLnBrk="1" hangingPunct="1"/>
            <a:r>
              <a:rPr lang="fr-FR" smtClean="0"/>
              <a:t>Q20. Etes-vous tout à fait d’accord, plutôt d’accord, plutôt pas d’accord ou pas du tout d’accord avec les propositions suivantes :</a:t>
            </a:r>
            <a:endParaRPr lang="fr-FR" sz="1200" i="1" smtClean="0"/>
          </a:p>
        </p:txBody>
      </p:sp>
      <p:graphicFrame>
        <p:nvGraphicFramePr>
          <p:cNvPr id="50178" name="Espace réservé du contenu 4"/>
          <p:cNvGraphicFramePr>
            <a:graphicFrameLocks noGrp="1"/>
          </p:cNvGraphicFramePr>
          <p:nvPr>
            <p:ph sz="half" idx="2"/>
          </p:nvPr>
        </p:nvGraphicFramePr>
        <p:xfrm>
          <a:off x="0" y="1571625"/>
          <a:ext cx="8858250" cy="4857750"/>
        </p:xfrm>
        <a:graphic>
          <a:graphicData uri="http://schemas.openxmlformats.org/presentationml/2006/ole">
            <p:oleObj spid="_x0000_s50178" r:id="rId3" imgW="8858256" imgH="4858933" progId="Excel.Chart.8">
              <p:embed/>
            </p:oleObj>
          </a:graphicData>
        </a:graphic>
      </p:graphicFrame>
      <p:graphicFrame>
        <p:nvGraphicFramePr>
          <p:cNvPr id="7" name="Tableau 6"/>
          <p:cNvGraphicFramePr>
            <a:graphicFrameLocks noGrp="1"/>
          </p:cNvGraphicFramePr>
          <p:nvPr/>
        </p:nvGraphicFramePr>
        <p:xfrm>
          <a:off x="6596063" y="1643063"/>
          <a:ext cx="2476500" cy="3857625"/>
        </p:xfrm>
        <a:graphic>
          <a:graphicData uri="http://schemas.openxmlformats.org/drawingml/2006/table">
            <a:tbl>
              <a:tblPr firstRow="1" bandRow="1">
                <a:tableStyleId>{5C22544A-7EE6-4342-B048-85BDC9FD1C3A}</a:tableStyleId>
              </a:tblPr>
              <a:tblGrid>
                <a:gridCol w="825499"/>
                <a:gridCol w="825499"/>
                <a:gridCol w="825499"/>
              </a:tblGrid>
              <a:tr h="551093">
                <a:tc>
                  <a:txBody>
                    <a:bodyPr/>
                    <a:lstStyle/>
                    <a:p>
                      <a:pPr algn="ctr"/>
                      <a:r>
                        <a:rPr lang="fr-FR" sz="1050" b="1" dirty="0"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3">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3">
                <a:tc>
                  <a:txBody>
                    <a:bodyPr/>
                    <a:lstStyle/>
                    <a:p>
                      <a:pPr algn="ctr"/>
                      <a:r>
                        <a:rPr lang="fr-FR" sz="1050" b="1" dirty="0" smtClean="0">
                          <a:solidFill>
                            <a:schemeClr val="accent1"/>
                          </a:solidFill>
                        </a:rPr>
                        <a:t>76%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3">
                <a:tc>
                  <a:txBody>
                    <a:bodyPr/>
                    <a:lstStyle/>
                    <a:p>
                      <a:pPr algn="ctr"/>
                      <a:r>
                        <a:rPr lang="fr-FR" sz="1050" b="1" dirty="0" smtClean="0">
                          <a:solidFill>
                            <a:schemeClr val="accent1"/>
                          </a:solidFill>
                        </a:rPr>
                        <a:t>56%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3">
                <a:tc>
                  <a:txBody>
                    <a:bodyPr/>
                    <a:lstStyle/>
                    <a:p>
                      <a:pPr algn="ctr"/>
                      <a:r>
                        <a:rPr lang="fr-FR" sz="1050" b="1" dirty="0" smtClean="0">
                          <a:solidFill>
                            <a:schemeClr val="accent1"/>
                          </a:solidFill>
                        </a:rPr>
                        <a:t>50%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3">
                <a:tc>
                  <a:txBody>
                    <a:bodyPr/>
                    <a:lstStyle/>
                    <a:p>
                      <a:pPr algn="ctr"/>
                      <a:r>
                        <a:rPr lang="fr-FR" sz="1050" b="1" dirty="0" smtClean="0">
                          <a:solidFill>
                            <a:schemeClr val="accent1"/>
                          </a:solidFill>
                        </a:rPr>
                        <a:t>31%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3">
                <a:tc>
                  <a:txBody>
                    <a:bodyPr/>
                    <a:lstStyle/>
                    <a:p>
                      <a:pPr algn="ctr"/>
                      <a:r>
                        <a:rPr lang="fr-FR" sz="1050" b="1" dirty="0" smtClean="0">
                          <a:solidFill>
                            <a:schemeClr val="accent1"/>
                          </a:solidFill>
                        </a:rPr>
                        <a:t>28%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596063" y="1000125"/>
          <a:ext cx="2476500" cy="671513"/>
        </p:xfrm>
        <a:graphic>
          <a:graphicData uri="http://schemas.openxmlformats.org/drawingml/2006/table">
            <a:tbl>
              <a:tblPr firstRow="1" bandRow="1">
                <a:tableStyleId>{5C22544A-7EE6-4342-B048-85BDC9FD1C3A}</a:tableStyleId>
              </a:tblPr>
              <a:tblGrid>
                <a:gridCol w="825499"/>
                <a:gridCol w="825499"/>
                <a:gridCol w="825499"/>
              </a:tblGrid>
              <a:tr h="194999">
                <a:tc gridSpan="3">
                  <a:txBody>
                    <a:bodyPr/>
                    <a:lstStyle/>
                    <a:p>
                      <a:pPr algn="ctr"/>
                      <a:r>
                        <a:rPr lang="fr-FR" sz="900" b="1" i="1" dirty="0" smtClean="0">
                          <a:solidFill>
                            <a:srgbClr val="0070C0"/>
                          </a:solidFill>
                        </a:rPr>
                        <a:t>ST D’ACCORD</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2190">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208" name="Ellipse 8"/>
          <p:cNvSpPr>
            <a:spLocks noChangeArrowheads="1"/>
          </p:cNvSpPr>
          <p:nvPr/>
        </p:nvSpPr>
        <p:spPr bwMode="auto">
          <a:xfrm>
            <a:off x="8429625" y="2901950"/>
            <a:ext cx="428625" cy="214313"/>
          </a:xfrm>
          <a:prstGeom prst="ellipse">
            <a:avLst/>
          </a:prstGeom>
          <a:noFill/>
          <a:ln w="9525" algn="ctr">
            <a:solidFill>
              <a:srgbClr val="009900"/>
            </a:solidFill>
            <a:round/>
            <a:headEnd/>
            <a:tailEnd/>
          </a:ln>
        </p:spPr>
        <p:txBody>
          <a:bodyPr/>
          <a:lstStyle/>
          <a:p>
            <a:pPr algn="ctr"/>
            <a:endParaRPr lang="fr-FR"/>
          </a:p>
        </p:txBody>
      </p:sp>
      <p:sp>
        <p:nvSpPr>
          <p:cNvPr id="50209" name="Ellipse 9"/>
          <p:cNvSpPr>
            <a:spLocks noChangeArrowheads="1"/>
          </p:cNvSpPr>
          <p:nvPr/>
        </p:nvSpPr>
        <p:spPr bwMode="auto">
          <a:xfrm>
            <a:off x="8429625" y="3463925"/>
            <a:ext cx="428625" cy="214313"/>
          </a:xfrm>
          <a:prstGeom prst="ellipse">
            <a:avLst/>
          </a:prstGeom>
          <a:noFill/>
          <a:ln w="9525" algn="ctr">
            <a:solidFill>
              <a:srgbClr val="009900"/>
            </a:solidFill>
            <a:round/>
            <a:headEnd/>
            <a:tailEnd/>
          </a:ln>
        </p:spPr>
        <p:txBody>
          <a:bodyPr/>
          <a:lstStyle/>
          <a:p>
            <a:pPr algn="ctr"/>
            <a:endParaRPr lang="fr-FR"/>
          </a:p>
        </p:txBody>
      </p:sp>
      <p:sp>
        <p:nvSpPr>
          <p:cNvPr id="50210" name="Ellipse 10"/>
          <p:cNvSpPr>
            <a:spLocks noChangeArrowheads="1"/>
          </p:cNvSpPr>
          <p:nvPr/>
        </p:nvSpPr>
        <p:spPr bwMode="auto">
          <a:xfrm>
            <a:off x="8429625" y="4000500"/>
            <a:ext cx="428625" cy="214313"/>
          </a:xfrm>
          <a:prstGeom prst="ellipse">
            <a:avLst/>
          </a:prstGeom>
          <a:noFill/>
          <a:ln w="9525" algn="ctr">
            <a:solidFill>
              <a:srgbClr val="009900"/>
            </a:solidFill>
            <a:round/>
            <a:headEnd/>
            <a:tailEnd/>
          </a:ln>
        </p:spPr>
        <p:txBody>
          <a:bodyPr/>
          <a:lstStyle/>
          <a:p>
            <a:pPr algn="ctr"/>
            <a:endParaRPr lang="fr-FR"/>
          </a:p>
        </p:txBody>
      </p:sp>
      <p:sp>
        <p:nvSpPr>
          <p:cNvPr id="50211" name="Ellipse 11"/>
          <p:cNvSpPr>
            <a:spLocks noChangeArrowheads="1"/>
          </p:cNvSpPr>
          <p:nvPr/>
        </p:nvSpPr>
        <p:spPr bwMode="auto">
          <a:xfrm>
            <a:off x="8429625" y="4554538"/>
            <a:ext cx="428625" cy="214312"/>
          </a:xfrm>
          <a:prstGeom prst="ellipse">
            <a:avLst/>
          </a:prstGeom>
          <a:noFill/>
          <a:ln w="9525" algn="ctr">
            <a:solidFill>
              <a:srgbClr val="009900"/>
            </a:solidFill>
            <a:round/>
            <a:headEnd/>
            <a:tailEnd/>
          </a:ln>
        </p:spPr>
        <p:txBody>
          <a:bodyPr/>
          <a:lstStyle/>
          <a:p>
            <a:pPr algn="ctr"/>
            <a:endParaRPr lang="fr-FR"/>
          </a:p>
        </p:txBody>
      </p:sp>
      <p:sp>
        <p:nvSpPr>
          <p:cNvPr id="50212" name="Ellipse 12"/>
          <p:cNvSpPr>
            <a:spLocks noChangeArrowheads="1"/>
          </p:cNvSpPr>
          <p:nvPr/>
        </p:nvSpPr>
        <p:spPr bwMode="auto">
          <a:xfrm>
            <a:off x="7589838" y="5106988"/>
            <a:ext cx="428625" cy="214312"/>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au 16"/>
          <p:cNvGraphicFramePr>
            <a:graphicFrameLocks noGrp="1"/>
          </p:cNvGraphicFramePr>
          <p:nvPr/>
        </p:nvGraphicFramePr>
        <p:xfrm>
          <a:off x="6643688" y="4000500"/>
          <a:ext cx="2405062" cy="2011363"/>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au 15"/>
          <p:cNvGraphicFramePr>
            <a:graphicFrameLocks noGrp="1"/>
          </p:cNvGraphicFramePr>
          <p:nvPr/>
        </p:nvGraphicFramePr>
        <p:xfrm>
          <a:off x="6643688" y="887413"/>
          <a:ext cx="2405062"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D’ACCORD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1257" name="Titre 1"/>
          <p:cNvSpPr>
            <a:spLocks noGrp="1"/>
          </p:cNvSpPr>
          <p:nvPr>
            <p:ph type="title"/>
          </p:nvPr>
        </p:nvSpPr>
        <p:spPr/>
        <p:txBody>
          <a:bodyPr/>
          <a:lstStyle/>
          <a:p>
            <a:pPr eaLnBrk="1" hangingPunct="1"/>
            <a:r>
              <a:rPr lang="fr-FR" smtClean="0"/>
              <a:t>Identité : Détail</a:t>
            </a:r>
          </a:p>
        </p:txBody>
      </p:sp>
      <p:sp>
        <p:nvSpPr>
          <p:cNvPr id="51258" name="Espace réservé du texte 2"/>
          <p:cNvSpPr>
            <a:spLocks noGrp="1"/>
          </p:cNvSpPr>
          <p:nvPr>
            <p:ph type="body" sz="half" idx="1"/>
          </p:nvPr>
        </p:nvSpPr>
        <p:spPr>
          <a:xfrm>
            <a:off x="461963" y="571500"/>
            <a:ext cx="8539162" cy="1450975"/>
          </a:xfrm>
        </p:spPr>
        <p:txBody>
          <a:bodyPr/>
          <a:lstStyle/>
          <a:p>
            <a:pPr eaLnBrk="1" hangingPunct="1"/>
            <a:r>
              <a:rPr lang="fr-FR" smtClean="0"/>
              <a:t>Q20. Etes-vous tout à fait d’accord, plutôt d’accord, plutôt pas d’accord ou pas du tout d’accord avec les propositions suivantes :</a:t>
            </a:r>
            <a:endParaRPr lang="fr-FR" sz="1200" i="1" smtClean="0"/>
          </a:p>
        </p:txBody>
      </p:sp>
      <p:graphicFrame>
        <p:nvGraphicFramePr>
          <p:cNvPr id="51202" name="Espace réservé du contenu 4"/>
          <p:cNvGraphicFramePr>
            <a:graphicFrameLocks noGrp="1"/>
          </p:cNvGraphicFramePr>
          <p:nvPr>
            <p:ph sz="half" idx="2"/>
          </p:nvPr>
        </p:nvGraphicFramePr>
        <p:xfrm>
          <a:off x="285750" y="1285875"/>
          <a:ext cx="7215188" cy="5094288"/>
        </p:xfrm>
        <a:graphic>
          <a:graphicData uri="http://schemas.openxmlformats.org/presentationml/2006/ole">
            <p:oleObj spid="_x0000_s51202" r:id="rId3" imgW="7212193" imgH="5096698" progId="Excel.Chart.8">
              <p:embed/>
            </p:oleObj>
          </a:graphicData>
        </a:graphic>
      </p:graphicFrame>
      <p:sp>
        <p:nvSpPr>
          <p:cNvPr id="51259" name="ZoneTexte 5"/>
          <p:cNvSpPr txBox="1">
            <a:spLocks noChangeArrowheads="1"/>
          </p:cNvSpPr>
          <p:nvPr/>
        </p:nvSpPr>
        <p:spPr bwMode="auto">
          <a:xfrm>
            <a:off x="71438" y="1316038"/>
            <a:ext cx="1738312" cy="277812"/>
          </a:xfrm>
          <a:prstGeom prst="rect">
            <a:avLst/>
          </a:prstGeom>
          <a:noFill/>
          <a:ln w="9525">
            <a:noFill/>
            <a:miter lim="800000"/>
            <a:headEnd/>
            <a:tailEnd/>
          </a:ln>
        </p:spPr>
        <p:txBody>
          <a:bodyPr wrap="none">
            <a:spAutoFit/>
          </a:bodyPr>
          <a:lstStyle/>
          <a:p>
            <a:r>
              <a:rPr lang="fr-FR" sz="1200" b="1" i="1">
                <a:solidFill>
                  <a:srgbClr val="C00000"/>
                </a:solidFill>
              </a:rPr>
              <a:t>Je me sens marocain</a:t>
            </a:r>
          </a:p>
        </p:txBody>
      </p:sp>
      <p:sp>
        <p:nvSpPr>
          <p:cNvPr id="51260" name="ZoneTexte 6"/>
          <p:cNvSpPr txBox="1">
            <a:spLocks noChangeArrowheads="1"/>
          </p:cNvSpPr>
          <p:nvPr/>
        </p:nvSpPr>
        <p:spPr bwMode="auto">
          <a:xfrm>
            <a:off x="71438" y="3795713"/>
            <a:ext cx="4221162" cy="276225"/>
          </a:xfrm>
          <a:prstGeom prst="rect">
            <a:avLst/>
          </a:prstGeom>
          <a:noFill/>
          <a:ln w="9525">
            <a:noFill/>
            <a:miter lim="800000"/>
            <a:headEnd/>
            <a:tailEnd/>
          </a:ln>
        </p:spPr>
        <p:txBody>
          <a:bodyPr wrap="none">
            <a:spAutoFit/>
          </a:bodyPr>
          <a:lstStyle/>
          <a:p>
            <a:r>
              <a:rPr lang="fr-FR" sz="1200" b="1" i="1">
                <a:solidFill>
                  <a:srgbClr val="C00000"/>
                </a:solidFill>
              </a:rPr>
              <a:t>On me voit comme un marocain en [pays de résidence]</a:t>
            </a:r>
          </a:p>
        </p:txBody>
      </p:sp>
      <p:sp>
        <p:nvSpPr>
          <p:cNvPr id="51261"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sp>
        <p:nvSpPr>
          <p:cNvPr id="51262" name="Ellipse 11"/>
          <p:cNvSpPr>
            <a:spLocks noChangeArrowheads="1"/>
          </p:cNvSpPr>
          <p:nvPr/>
        </p:nvSpPr>
        <p:spPr bwMode="auto">
          <a:xfrm>
            <a:off x="7608888" y="5786438"/>
            <a:ext cx="428625" cy="214312"/>
          </a:xfrm>
          <a:prstGeom prst="ellipse">
            <a:avLst/>
          </a:prstGeom>
          <a:noFill/>
          <a:ln w="9525" algn="ctr">
            <a:solidFill>
              <a:srgbClr val="009900"/>
            </a:solidFill>
            <a:round/>
            <a:headEnd/>
            <a:tailEnd/>
          </a:ln>
        </p:spPr>
        <p:txBody>
          <a:bodyPr/>
          <a:lstStyle/>
          <a:p>
            <a:pPr algn="ctr"/>
            <a:endParaRPr lang="fr-FR"/>
          </a:p>
        </p:txBody>
      </p:sp>
      <p:sp>
        <p:nvSpPr>
          <p:cNvPr id="51263" name="Ellipse 12"/>
          <p:cNvSpPr>
            <a:spLocks noChangeArrowheads="1"/>
          </p:cNvSpPr>
          <p:nvPr/>
        </p:nvSpPr>
        <p:spPr bwMode="auto">
          <a:xfrm>
            <a:off x="7608888" y="3071813"/>
            <a:ext cx="428625" cy="214312"/>
          </a:xfrm>
          <a:prstGeom prst="ellipse">
            <a:avLst/>
          </a:prstGeom>
          <a:noFill/>
          <a:ln w="9525" algn="ctr">
            <a:solidFill>
              <a:srgbClr val="009900"/>
            </a:solidFill>
            <a:round/>
            <a:headEnd/>
            <a:tailEnd/>
          </a:ln>
        </p:spPr>
        <p:txBody>
          <a:bodyPr/>
          <a:lstStyle/>
          <a:p>
            <a:pPr algn="ctr"/>
            <a:endParaRPr lang="fr-FR"/>
          </a:p>
        </p:txBody>
      </p:sp>
      <p:sp>
        <p:nvSpPr>
          <p:cNvPr id="51264" name="Ellipse 13"/>
          <p:cNvSpPr>
            <a:spLocks noChangeArrowheads="1"/>
          </p:cNvSpPr>
          <p:nvPr/>
        </p:nvSpPr>
        <p:spPr bwMode="auto">
          <a:xfrm>
            <a:off x="7608888" y="3321050"/>
            <a:ext cx="428625" cy="214313"/>
          </a:xfrm>
          <a:prstGeom prst="ellipse">
            <a:avLst/>
          </a:prstGeom>
          <a:noFill/>
          <a:ln w="9525" algn="ctr">
            <a:solidFill>
              <a:srgbClr val="009900"/>
            </a:solidFill>
            <a:round/>
            <a:headEnd/>
            <a:tailEnd/>
          </a:ln>
        </p:spPr>
        <p:txBody>
          <a:bodyPr/>
          <a:lstStyle/>
          <a:p>
            <a:pPr algn="ctr"/>
            <a:endParaRPr lang="fr-FR"/>
          </a:p>
        </p:txBody>
      </p:sp>
      <p:sp>
        <p:nvSpPr>
          <p:cNvPr id="51265" name="ZoneTexte 14"/>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au 16"/>
          <p:cNvGraphicFramePr>
            <a:graphicFrameLocks noGrp="1"/>
          </p:cNvGraphicFramePr>
          <p:nvPr/>
        </p:nvGraphicFramePr>
        <p:xfrm>
          <a:off x="6643688" y="3927475"/>
          <a:ext cx="2405062" cy="2011363"/>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56%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73%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au 15"/>
          <p:cNvGraphicFramePr>
            <a:graphicFrameLocks noGrp="1"/>
          </p:cNvGraphicFramePr>
          <p:nvPr/>
        </p:nvGraphicFramePr>
        <p:xfrm>
          <a:off x="6643688" y="793750"/>
          <a:ext cx="2405062" cy="2671763"/>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D’ACCORD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smtClean="0">
                          <a:solidFill>
                            <a:schemeClr val="accent1"/>
                          </a:solidFill>
                        </a:rPr>
                        <a:t>76%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2281" name="Titre 1"/>
          <p:cNvSpPr>
            <a:spLocks noGrp="1"/>
          </p:cNvSpPr>
          <p:nvPr>
            <p:ph type="title"/>
          </p:nvPr>
        </p:nvSpPr>
        <p:spPr/>
        <p:txBody>
          <a:bodyPr/>
          <a:lstStyle/>
          <a:p>
            <a:pPr eaLnBrk="1" hangingPunct="1"/>
            <a:r>
              <a:rPr lang="fr-FR" smtClean="0"/>
              <a:t>Identité : Détail</a:t>
            </a:r>
          </a:p>
        </p:txBody>
      </p:sp>
      <p:sp>
        <p:nvSpPr>
          <p:cNvPr id="52282" name="Espace réservé du texte 2"/>
          <p:cNvSpPr>
            <a:spLocks noGrp="1"/>
          </p:cNvSpPr>
          <p:nvPr>
            <p:ph type="body" sz="half" idx="1"/>
          </p:nvPr>
        </p:nvSpPr>
        <p:spPr>
          <a:xfrm>
            <a:off x="461963" y="477838"/>
            <a:ext cx="8539162" cy="1450975"/>
          </a:xfrm>
        </p:spPr>
        <p:txBody>
          <a:bodyPr/>
          <a:lstStyle/>
          <a:p>
            <a:pPr eaLnBrk="1" hangingPunct="1"/>
            <a:r>
              <a:rPr lang="fr-FR" smtClean="0"/>
              <a:t>Q20. Etes-vous tout à fait d’accord, plutôt d’accord, plutôt pas d’accord ou pas du tout d’accord avec les propositions suivantes :</a:t>
            </a:r>
            <a:endParaRPr lang="fr-FR" sz="1200" i="1" smtClean="0"/>
          </a:p>
        </p:txBody>
      </p:sp>
      <p:graphicFrame>
        <p:nvGraphicFramePr>
          <p:cNvPr id="52226" name="Espace réservé du contenu 4"/>
          <p:cNvGraphicFramePr>
            <a:graphicFrameLocks noGrp="1"/>
          </p:cNvGraphicFramePr>
          <p:nvPr>
            <p:ph sz="half" idx="2"/>
          </p:nvPr>
        </p:nvGraphicFramePr>
        <p:xfrm>
          <a:off x="285750" y="1192213"/>
          <a:ext cx="7215188" cy="5094287"/>
        </p:xfrm>
        <a:graphic>
          <a:graphicData uri="http://schemas.openxmlformats.org/presentationml/2006/ole">
            <p:oleObj spid="_x0000_s52226" r:id="rId3" imgW="7212193" imgH="5090601" progId="Excel.Chart.8">
              <p:embed/>
            </p:oleObj>
          </a:graphicData>
        </a:graphic>
      </p:graphicFrame>
      <p:sp>
        <p:nvSpPr>
          <p:cNvPr id="52283" name="ZoneTexte 5"/>
          <p:cNvSpPr txBox="1">
            <a:spLocks noChangeArrowheads="1"/>
          </p:cNvSpPr>
          <p:nvPr/>
        </p:nvSpPr>
        <p:spPr bwMode="auto">
          <a:xfrm>
            <a:off x="71438" y="1222375"/>
            <a:ext cx="3414712" cy="277813"/>
          </a:xfrm>
          <a:prstGeom prst="rect">
            <a:avLst/>
          </a:prstGeom>
          <a:noFill/>
          <a:ln w="9525">
            <a:noFill/>
            <a:miter lim="800000"/>
            <a:headEnd/>
            <a:tailEnd/>
          </a:ln>
        </p:spPr>
        <p:txBody>
          <a:bodyPr wrap="none">
            <a:spAutoFit/>
          </a:bodyPr>
          <a:lstStyle/>
          <a:p>
            <a:r>
              <a:rPr lang="fr-FR" sz="1200" b="1" i="1">
                <a:solidFill>
                  <a:srgbClr val="C00000"/>
                </a:solidFill>
              </a:rPr>
              <a:t>Je me sens chez moi en [pays de résidence]</a:t>
            </a:r>
          </a:p>
        </p:txBody>
      </p:sp>
      <p:sp>
        <p:nvSpPr>
          <p:cNvPr id="52284" name="ZoneTexte 6"/>
          <p:cNvSpPr txBox="1">
            <a:spLocks noChangeArrowheads="1"/>
          </p:cNvSpPr>
          <p:nvPr/>
        </p:nvSpPr>
        <p:spPr bwMode="auto">
          <a:xfrm>
            <a:off x="71438" y="3702050"/>
            <a:ext cx="5037137" cy="276225"/>
          </a:xfrm>
          <a:prstGeom prst="rect">
            <a:avLst/>
          </a:prstGeom>
          <a:noFill/>
          <a:ln w="9525">
            <a:noFill/>
            <a:miter lim="800000"/>
            <a:headEnd/>
            <a:tailEnd/>
          </a:ln>
        </p:spPr>
        <p:txBody>
          <a:bodyPr wrap="none">
            <a:spAutoFit/>
          </a:bodyPr>
          <a:lstStyle/>
          <a:p>
            <a:r>
              <a:rPr lang="fr-FR" sz="1200" b="1" i="1">
                <a:solidFill>
                  <a:srgbClr val="C00000"/>
                </a:solidFill>
              </a:rPr>
              <a:t>On me voit comme un [nationalité du pays de résidence] au Maroc</a:t>
            </a:r>
          </a:p>
        </p:txBody>
      </p:sp>
      <p:sp>
        <p:nvSpPr>
          <p:cNvPr id="52285" name="ZoneTexte 7"/>
          <p:cNvSpPr txBox="1">
            <a:spLocks noChangeArrowheads="1"/>
          </p:cNvSpPr>
          <p:nvPr/>
        </p:nvSpPr>
        <p:spPr bwMode="auto">
          <a:xfrm>
            <a:off x="4068763" y="1049338"/>
            <a:ext cx="1006475" cy="230187"/>
          </a:xfrm>
          <a:prstGeom prst="rect">
            <a:avLst/>
          </a:prstGeom>
          <a:noFill/>
          <a:ln w="9525">
            <a:noFill/>
            <a:miter lim="800000"/>
            <a:headEnd/>
            <a:tailEnd/>
          </a:ln>
        </p:spPr>
        <p:txBody>
          <a:bodyPr wrap="none">
            <a:spAutoFit/>
          </a:bodyPr>
          <a:lstStyle/>
          <a:p>
            <a:pPr algn="ctr"/>
            <a:r>
              <a:rPr lang="fr-FR" sz="900" b="1" i="1"/>
              <a:t>Résultats en %</a:t>
            </a:r>
          </a:p>
        </p:txBody>
      </p:sp>
      <p:sp>
        <p:nvSpPr>
          <p:cNvPr id="52286" name="Ellipse 11"/>
          <p:cNvSpPr>
            <a:spLocks noChangeArrowheads="1"/>
          </p:cNvSpPr>
          <p:nvPr/>
        </p:nvSpPr>
        <p:spPr bwMode="auto">
          <a:xfrm>
            <a:off x="8429625" y="3943350"/>
            <a:ext cx="428625" cy="214313"/>
          </a:xfrm>
          <a:prstGeom prst="ellipse">
            <a:avLst/>
          </a:prstGeom>
          <a:noFill/>
          <a:ln w="9525" algn="ctr">
            <a:solidFill>
              <a:srgbClr val="009900"/>
            </a:solidFill>
            <a:round/>
            <a:headEnd/>
            <a:tailEnd/>
          </a:ln>
        </p:spPr>
        <p:txBody>
          <a:bodyPr/>
          <a:lstStyle/>
          <a:p>
            <a:pPr algn="ctr"/>
            <a:endParaRPr lang="fr-FR"/>
          </a:p>
        </p:txBody>
      </p:sp>
      <p:sp>
        <p:nvSpPr>
          <p:cNvPr id="52287" name="Ellipse 12"/>
          <p:cNvSpPr>
            <a:spLocks noChangeArrowheads="1"/>
          </p:cNvSpPr>
          <p:nvPr/>
        </p:nvSpPr>
        <p:spPr bwMode="auto">
          <a:xfrm>
            <a:off x="8429625" y="1978025"/>
            <a:ext cx="428625" cy="214313"/>
          </a:xfrm>
          <a:prstGeom prst="ellipse">
            <a:avLst/>
          </a:prstGeom>
          <a:noFill/>
          <a:ln w="9525" algn="ctr">
            <a:solidFill>
              <a:srgbClr val="009900"/>
            </a:solidFill>
            <a:round/>
            <a:headEnd/>
            <a:tailEnd/>
          </a:ln>
        </p:spPr>
        <p:txBody>
          <a:bodyPr/>
          <a:lstStyle/>
          <a:p>
            <a:pPr algn="ctr"/>
            <a:endParaRPr lang="fr-FR"/>
          </a:p>
        </p:txBody>
      </p:sp>
      <p:sp>
        <p:nvSpPr>
          <p:cNvPr id="52288" name="Ellipse 13"/>
          <p:cNvSpPr>
            <a:spLocks noChangeArrowheads="1"/>
          </p:cNvSpPr>
          <p:nvPr/>
        </p:nvSpPr>
        <p:spPr bwMode="auto">
          <a:xfrm>
            <a:off x="8429625" y="4692650"/>
            <a:ext cx="428625" cy="214313"/>
          </a:xfrm>
          <a:prstGeom prst="ellipse">
            <a:avLst/>
          </a:prstGeom>
          <a:noFill/>
          <a:ln w="9525" algn="ctr">
            <a:solidFill>
              <a:srgbClr val="009900"/>
            </a:solidFill>
            <a:round/>
            <a:headEnd/>
            <a:tailEnd/>
          </a:ln>
        </p:spPr>
        <p:txBody>
          <a:bodyPr/>
          <a:lstStyle/>
          <a:p>
            <a:pPr algn="ctr"/>
            <a:endParaRPr lang="fr-FR"/>
          </a:p>
        </p:txBody>
      </p:sp>
      <p:sp>
        <p:nvSpPr>
          <p:cNvPr id="52289" name="Ellipse 14"/>
          <p:cNvSpPr>
            <a:spLocks noChangeArrowheads="1"/>
          </p:cNvSpPr>
          <p:nvPr/>
        </p:nvSpPr>
        <p:spPr bwMode="auto">
          <a:xfrm>
            <a:off x="8429625" y="4941888"/>
            <a:ext cx="428625" cy="214312"/>
          </a:xfrm>
          <a:prstGeom prst="ellipse">
            <a:avLst/>
          </a:prstGeom>
          <a:noFill/>
          <a:ln w="9525" algn="ctr">
            <a:solidFill>
              <a:srgbClr val="009900"/>
            </a:solidFill>
            <a:round/>
            <a:headEnd/>
            <a:tailEnd/>
          </a:ln>
        </p:spPr>
        <p:txBody>
          <a:bodyPr/>
          <a:lstStyle/>
          <a:p>
            <a:pPr algn="ctr"/>
            <a:endParaRPr lang="fr-FR"/>
          </a:p>
        </p:txBody>
      </p:sp>
      <p:sp>
        <p:nvSpPr>
          <p:cNvPr id="52290" name="Ellipse 17"/>
          <p:cNvSpPr>
            <a:spLocks noChangeArrowheads="1"/>
          </p:cNvSpPr>
          <p:nvPr/>
        </p:nvSpPr>
        <p:spPr bwMode="auto">
          <a:xfrm>
            <a:off x="8429625" y="1468438"/>
            <a:ext cx="428625" cy="214312"/>
          </a:xfrm>
          <a:prstGeom prst="ellipse">
            <a:avLst/>
          </a:prstGeom>
          <a:noFill/>
          <a:ln w="9525" algn="ctr">
            <a:solidFill>
              <a:srgbClr val="009900"/>
            </a:solidFill>
            <a:round/>
            <a:headEnd/>
            <a:tailEnd/>
          </a:ln>
        </p:spPr>
        <p:txBody>
          <a:bodyPr/>
          <a:lstStyle/>
          <a:p>
            <a:pPr algn="ctr"/>
            <a:endParaRPr lang="fr-FR"/>
          </a:p>
        </p:txBody>
      </p:sp>
      <p:sp>
        <p:nvSpPr>
          <p:cNvPr id="52291" name="ZoneTexte 18"/>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au 16"/>
          <p:cNvGraphicFramePr>
            <a:graphicFrameLocks noGrp="1"/>
          </p:cNvGraphicFramePr>
          <p:nvPr/>
        </p:nvGraphicFramePr>
        <p:xfrm>
          <a:off x="6643688" y="3949700"/>
          <a:ext cx="2405062" cy="2011363"/>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31%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au 15"/>
          <p:cNvGraphicFramePr>
            <a:graphicFrameLocks noGrp="1"/>
          </p:cNvGraphicFramePr>
          <p:nvPr/>
        </p:nvGraphicFramePr>
        <p:xfrm>
          <a:off x="6643688" y="815975"/>
          <a:ext cx="2405062" cy="2671763"/>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D’ACCORD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50%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65%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34%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305" name="Titre 1"/>
          <p:cNvSpPr>
            <a:spLocks noGrp="1"/>
          </p:cNvSpPr>
          <p:nvPr>
            <p:ph type="title"/>
          </p:nvPr>
        </p:nvSpPr>
        <p:spPr/>
        <p:txBody>
          <a:bodyPr/>
          <a:lstStyle/>
          <a:p>
            <a:pPr eaLnBrk="1" hangingPunct="1"/>
            <a:r>
              <a:rPr lang="fr-FR" smtClean="0"/>
              <a:t>Identité : Détail</a:t>
            </a:r>
          </a:p>
        </p:txBody>
      </p:sp>
      <p:sp>
        <p:nvSpPr>
          <p:cNvPr id="53306" name="Espace réservé du texte 2"/>
          <p:cNvSpPr>
            <a:spLocks noGrp="1"/>
          </p:cNvSpPr>
          <p:nvPr>
            <p:ph type="body" sz="half" idx="1"/>
          </p:nvPr>
        </p:nvSpPr>
        <p:spPr>
          <a:xfrm>
            <a:off x="461963" y="500063"/>
            <a:ext cx="8539162" cy="1450975"/>
          </a:xfrm>
        </p:spPr>
        <p:txBody>
          <a:bodyPr/>
          <a:lstStyle/>
          <a:p>
            <a:pPr eaLnBrk="1" hangingPunct="1"/>
            <a:r>
              <a:rPr lang="fr-FR" smtClean="0"/>
              <a:t>Q20. Etes-vous tout à fait d’accord, plutôt d’accord, plutôt pas d’accord ou pas du tout d’accord avec les propositions suivantes :</a:t>
            </a:r>
            <a:endParaRPr lang="fr-FR" sz="1200" i="1" smtClean="0"/>
          </a:p>
        </p:txBody>
      </p:sp>
      <p:graphicFrame>
        <p:nvGraphicFramePr>
          <p:cNvPr id="53250" name="Espace réservé du contenu 4"/>
          <p:cNvGraphicFramePr>
            <a:graphicFrameLocks noGrp="1"/>
          </p:cNvGraphicFramePr>
          <p:nvPr>
            <p:ph sz="half" idx="2"/>
          </p:nvPr>
        </p:nvGraphicFramePr>
        <p:xfrm>
          <a:off x="285750" y="1214438"/>
          <a:ext cx="7215188" cy="5094287"/>
        </p:xfrm>
        <a:graphic>
          <a:graphicData uri="http://schemas.openxmlformats.org/presentationml/2006/ole">
            <p:oleObj spid="_x0000_s53250" r:id="rId3" imgW="7212193" imgH="5096698" progId="Excel.Chart.8">
              <p:embed/>
            </p:oleObj>
          </a:graphicData>
        </a:graphic>
      </p:graphicFrame>
      <p:sp>
        <p:nvSpPr>
          <p:cNvPr id="53307" name="ZoneTexte 5"/>
          <p:cNvSpPr txBox="1">
            <a:spLocks noChangeArrowheads="1"/>
          </p:cNvSpPr>
          <p:nvPr/>
        </p:nvSpPr>
        <p:spPr bwMode="auto">
          <a:xfrm>
            <a:off x="71438" y="1244600"/>
            <a:ext cx="3536950" cy="277813"/>
          </a:xfrm>
          <a:prstGeom prst="rect">
            <a:avLst/>
          </a:prstGeom>
          <a:noFill/>
          <a:ln w="9525">
            <a:noFill/>
            <a:miter lim="800000"/>
            <a:headEnd/>
            <a:tailEnd/>
          </a:ln>
        </p:spPr>
        <p:txBody>
          <a:bodyPr wrap="none">
            <a:spAutoFit/>
          </a:bodyPr>
          <a:lstStyle/>
          <a:p>
            <a:r>
              <a:rPr lang="fr-FR" sz="1200" b="1" i="1">
                <a:solidFill>
                  <a:srgbClr val="C00000"/>
                </a:solidFill>
              </a:rPr>
              <a:t>Je me sens [nationalité du pays de résidence]</a:t>
            </a:r>
          </a:p>
        </p:txBody>
      </p:sp>
      <p:sp>
        <p:nvSpPr>
          <p:cNvPr id="53308" name="ZoneTexte 6"/>
          <p:cNvSpPr txBox="1">
            <a:spLocks noChangeArrowheads="1"/>
          </p:cNvSpPr>
          <p:nvPr/>
        </p:nvSpPr>
        <p:spPr bwMode="auto">
          <a:xfrm>
            <a:off x="71438" y="3724275"/>
            <a:ext cx="6019800" cy="276225"/>
          </a:xfrm>
          <a:prstGeom prst="rect">
            <a:avLst/>
          </a:prstGeom>
          <a:noFill/>
          <a:ln w="9525">
            <a:noFill/>
            <a:miter lim="800000"/>
            <a:headEnd/>
            <a:tailEnd/>
          </a:ln>
        </p:spPr>
        <p:txBody>
          <a:bodyPr wrap="none">
            <a:spAutoFit/>
          </a:bodyPr>
          <a:lstStyle/>
          <a:p>
            <a:r>
              <a:rPr lang="fr-FR" sz="1200" b="1" i="1">
                <a:solidFill>
                  <a:srgbClr val="C00000"/>
                </a:solidFill>
              </a:rPr>
              <a:t>On me voit comme un [nationalité du pays de résidence] en [pays de résidence]</a:t>
            </a:r>
          </a:p>
        </p:txBody>
      </p:sp>
      <p:sp>
        <p:nvSpPr>
          <p:cNvPr id="53309" name="ZoneTexte 7"/>
          <p:cNvSpPr txBox="1">
            <a:spLocks noChangeArrowheads="1"/>
          </p:cNvSpPr>
          <p:nvPr/>
        </p:nvSpPr>
        <p:spPr bwMode="auto">
          <a:xfrm>
            <a:off x="4068763" y="1071563"/>
            <a:ext cx="1006475" cy="230187"/>
          </a:xfrm>
          <a:prstGeom prst="rect">
            <a:avLst/>
          </a:prstGeom>
          <a:noFill/>
          <a:ln w="9525">
            <a:noFill/>
            <a:miter lim="800000"/>
            <a:headEnd/>
            <a:tailEnd/>
          </a:ln>
        </p:spPr>
        <p:txBody>
          <a:bodyPr wrap="none">
            <a:spAutoFit/>
          </a:bodyPr>
          <a:lstStyle/>
          <a:p>
            <a:pPr algn="ctr"/>
            <a:r>
              <a:rPr lang="fr-FR" sz="900" b="1" i="1"/>
              <a:t>Résultats en %</a:t>
            </a:r>
          </a:p>
        </p:txBody>
      </p:sp>
      <p:sp>
        <p:nvSpPr>
          <p:cNvPr id="53310" name="Ellipse 11"/>
          <p:cNvSpPr>
            <a:spLocks noChangeArrowheads="1"/>
          </p:cNvSpPr>
          <p:nvPr/>
        </p:nvSpPr>
        <p:spPr bwMode="auto">
          <a:xfrm>
            <a:off x="8420100" y="3963988"/>
            <a:ext cx="428625" cy="214312"/>
          </a:xfrm>
          <a:prstGeom prst="ellipse">
            <a:avLst/>
          </a:prstGeom>
          <a:noFill/>
          <a:ln w="9525" algn="ctr">
            <a:solidFill>
              <a:srgbClr val="009900"/>
            </a:solidFill>
            <a:round/>
            <a:headEnd/>
            <a:tailEnd/>
          </a:ln>
        </p:spPr>
        <p:txBody>
          <a:bodyPr/>
          <a:lstStyle/>
          <a:p>
            <a:pPr algn="ctr"/>
            <a:endParaRPr lang="fr-FR"/>
          </a:p>
        </p:txBody>
      </p:sp>
      <p:sp>
        <p:nvSpPr>
          <p:cNvPr id="53311" name="Ellipse 12"/>
          <p:cNvSpPr>
            <a:spLocks noChangeArrowheads="1"/>
          </p:cNvSpPr>
          <p:nvPr/>
        </p:nvSpPr>
        <p:spPr bwMode="auto">
          <a:xfrm>
            <a:off x="8420100" y="2241550"/>
            <a:ext cx="428625" cy="214313"/>
          </a:xfrm>
          <a:prstGeom prst="ellipse">
            <a:avLst/>
          </a:prstGeom>
          <a:noFill/>
          <a:ln w="9525" algn="ctr">
            <a:solidFill>
              <a:srgbClr val="009900"/>
            </a:solidFill>
            <a:round/>
            <a:headEnd/>
            <a:tailEnd/>
          </a:ln>
        </p:spPr>
        <p:txBody>
          <a:bodyPr/>
          <a:lstStyle/>
          <a:p>
            <a:pPr algn="ctr"/>
            <a:endParaRPr lang="fr-FR"/>
          </a:p>
        </p:txBody>
      </p:sp>
      <p:sp>
        <p:nvSpPr>
          <p:cNvPr id="53312" name="Ellipse 13"/>
          <p:cNvSpPr>
            <a:spLocks noChangeArrowheads="1"/>
          </p:cNvSpPr>
          <p:nvPr/>
        </p:nvSpPr>
        <p:spPr bwMode="auto">
          <a:xfrm>
            <a:off x="8420100" y="5473700"/>
            <a:ext cx="428625" cy="214313"/>
          </a:xfrm>
          <a:prstGeom prst="ellipse">
            <a:avLst/>
          </a:prstGeom>
          <a:noFill/>
          <a:ln w="9525" algn="ctr">
            <a:solidFill>
              <a:srgbClr val="009900"/>
            </a:solidFill>
            <a:round/>
            <a:headEnd/>
            <a:tailEnd/>
          </a:ln>
        </p:spPr>
        <p:txBody>
          <a:bodyPr/>
          <a:lstStyle/>
          <a:p>
            <a:pPr algn="ctr"/>
            <a:endParaRPr lang="fr-FR"/>
          </a:p>
        </p:txBody>
      </p:sp>
      <p:sp>
        <p:nvSpPr>
          <p:cNvPr id="53313" name="Ellipse 14"/>
          <p:cNvSpPr>
            <a:spLocks noChangeArrowheads="1"/>
          </p:cNvSpPr>
          <p:nvPr/>
        </p:nvSpPr>
        <p:spPr bwMode="auto">
          <a:xfrm>
            <a:off x="8420100" y="1490663"/>
            <a:ext cx="428625" cy="214312"/>
          </a:xfrm>
          <a:prstGeom prst="ellipse">
            <a:avLst/>
          </a:prstGeom>
          <a:noFill/>
          <a:ln w="9525" algn="ctr">
            <a:solidFill>
              <a:srgbClr val="009900"/>
            </a:solidFill>
            <a:round/>
            <a:headEnd/>
            <a:tailEnd/>
          </a:ln>
        </p:spPr>
        <p:txBody>
          <a:bodyPr/>
          <a:lstStyle/>
          <a:p>
            <a:pPr algn="ctr"/>
            <a:endParaRPr lang="fr-FR"/>
          </a:p>
        </p:txBody>
      </p:sp>
      <p:sp>
        <p:nvSpPr>
          <p:cNvPr id="53314" name="Ellipse 17"/>
          <p:cNvSpPr>
            <a:spLocks noChangeArrowheads="1"/>
          </p:cNvSpPr>
          <p:nvPr/>
        </p:nvSpPr>
        <p:spPr bwMode="auto">
          <a:xfrm>
            <a:off x="8420100" y="3000375"/>
            <a:ext cx="428625" cy="214313"/>
          </a:xfrm>
          <a:prstGeom prst="ellipse">
            <a:avLst/>
          </a:prstGeom>
          <a:noFill/>
          <a:ln w="9525" algn="ctr">
            <a:solidFill>
              <a:srgbClr val="009900"/>
            </a:solidFill>
            <a:round/>
            <a:headEnd/>
            <a:tailEnd/>
          </a:ln>
        </p:spPr>
        <p:txBody>
          <a:bodyPr/>
          <a:lstStyle/>
          <a:p>
            <a:pPr algn="ctr"/>
            <a:endParaRPr lang="fr-FR"/>
          </a:p>
        </p:txBody>
      </p:sp>
      <p:sp>
        <p:nvSpPr>
          <p:cNvPr id="53315" name="Ellipse 18"/>
          <p:cNvSpPr>
            <a:spLocks noChangeArrowheads="1"/>
          </p:cNvSpPr>
          <p:nvPr/>
        </p:nvSpPr>
        <p:spPr bwMode="auto">
          <a:xfrm>
            <a:off x="8420100" y="2482850"/>
            <a:ext cx="428625" cy="214313"/>
          </a:xfrm>
          <a:prstGeom prst="ellipse">
            <a:avLst/>
          </a:prstGeom>
          <a:noFill/>
          <a:ln w="9525" algn="ctr">
            <a:solidFill>
              <a:srgbClr val="009900"/>
            </a:solidFill>
            <a:round/>
            <a:headEnd/>
            <a:tailEnd/>
          </a:ln>
        </p:spPr>
        <p:txBody>
          <a:bodyPr/>
          <a:lstStyle/>
          <a:p>
            <a:pPr algn="ctr"/>
            <a:endParaRPr lang="fr-FR"/>
          </a:p>
        </p:txBody>
      </p:sp>
      <p:sp>
        <p:nvSpPr>
          <p:cNvPr id="53316" name="ZoneTexte 19"/>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re 1"/>
          <p:cNvSpPr>
            <a:spLocks noGrp="1"/>
          </p:cNvSpPr>
          <p:nvPr>
            <p:ph type="title"/>
          </p:nvPr>
        </p:nvSpPr>
        <p:spPr/>
        <p:txBody>
          <a:bodyPr/>
          <a:lstStyle/>
          <a:p>
            <a:pPr eaLnBrk="1" hangingPunct="1"/>
            <a:r>
              <a:rPr lang="fr-FR" smtClean="0"/>
              <a:t>Identité : Détail</a:t>
            </a:r>
          </a:p>
        </p:txBody>
      </p:sp>
      <p:sp>
        <p:nvSpPr>
          <p:cNvPr id="54276" name="Espace réservé du texte 2"/>
          <p:cNvSpPr>
            <a:spLocks noGrp="1"/>
          </p:cNvSpPr>
          <p:nvPr>
            <p:ph type="body" sz="half" idx="1"/>
          </p:nvPr>
        </p:nvSpPr>
        <p:spPr>
          <a:xfrm>
            <a:off x="461963" y="571500"/>
            <a:ext cx="8539162" cy="1450975"/>
          </a:xfrm>
        </p:spPr>
        <p:txBody>
          <a:bodyPr/>
          <a:lstStyle/>
          <a:p>
            <a:pPr eaLnBrk="1" hangingPunct="1"/>
            <a:r>
              <a:rPr lang="fr-FR" smtClean="0"/>
              <a:t>Q20. Etes-vous tout à fait d’accord, plutôt d’accord, plutôt pas d’accord ou pas du tout d’accord avec les propositions suivantes :</a:t>
            </a:r>
            <a:endParaRPr lang="fr-FR" sz="1200" i="1" smtClean="0"/>
          </a:p>
        </p:txBody>
      </p:sp>
      <p:graphicFrame>
        <p:nvGraphicFramePr>
          <p:cNvPr id="54274" name="Espace réservé du contenu 4"/>
          <p:cNvGraphicFramePr>
            <a:graphicFrameLocks noGrp="1"/>
          </p:cNvGraphicFramePr>
          <p:nvPr>
            <p:ph sz="half" idx="2"/>
          </p:nvPr>
        </p:nvGraphicFramePr>
        <p:xfrm>
          <a:off x="285750" y="1406525"/>
          <a:ext cx="7215188" cy="5094288"/>
        </p:xfrm>
        <a:graphic>
          <a:graphicData uri="http://schemas.openxmlformats.org/presentationml/2006/ole">
            <p:oleObj spid="_x0000_s54274" r:id="rId3" imgW="7212193" imgH="5090601" progId="Excel.Chart.8">
              <p:embed/>
            </p:oleObj>
          </a:graphicData>
        </a:graphic>
      </p:graphicFrame>
      <p:sp>
        <p:nvSpPr>
          <p:cNvPr id="54277" name="ZoneTexte 5"/>
          <p:cNvSpPr txBox="1">
            <a:spLocks noChangeArrowheads="1"/>
          </p:cNvSpPr>
          <p:nvPr/>
        </p:nvSpPr>
        <p:spPr bwMode="auto">
          <a:xfrm>
            <a:off x="71438" y="1366838"/>
            <a:ext cx="5803900" cy="276225"/>
          </a:xfrm>
          <a:prstGeom prst="rect">
            <a:avLst/>
          </a:prstGeom>
          <a:noFill/>
          <a:ln w="9525">
            <a:noFill/>
            <a:miter lim="800000"/>
            <a:headEnd/>
            <a:tailEnd/>
          </a:ln>
        </p:spPr>
        <p:txBody>
          <a:bodyPr wrap="none">
            <a:spAutoFit/>
          </a:bodyPr>
          <a:lstStyle/>
          <a:p>
            <a:r>
              <a:rPr lang="fr-FR" sz="1200" b="1" i="1">
                <a:solidFill>
                  <a:srgbClr val="C00000"/>
                </a:solidFill>
              </a:rPr>
              <a:t>Il faut faire oublier ses origines pour se faire accepter en [pays de résidence]</a:t>
            </a:r>
          </a:p>
        </p:txBody>
      </p:sp>
      <p:sp>
        <p:nvSpPr>
          <p:cNvPr id="54278" name="ZoneTexte 7"/>
          <p:cNvSpPr txBox="1">
            <a:spLocks noChangeArrowheads="1"/>
          </p:cNvSpPr>
          <p:nvPr/>
        </p:nvSpPr>
        <p:spPr bwMode="auto">
          <a:xfrm>
            <a:off x="4068763" y="1071563"/>
            <a:ext cx="1006475" cy="230187"/>
          </a:xfrm>
          <a:prstGeom prst="rect">
            <a:avLst/>
          </a:prstGeom>
          <a:noFill/>
          <a:ln w="9525">
            <a:noFill/>
            <a:miter lim="800000"/>
            <a:headEnd/>
            <a:tailEnd/>
          </a:ln>
        </p:spPr>
        <p:txBody>
          <a:bodyPr wrap="none">
            <a:spAutoFit/>
          </a:bodyPr>
          <a:lstStyle/>
          <a:p>
            <a:pPr algn="ctr"/>
            <a:r>
              <a:rPr lang="fr-FR" sz="900" b="1" i="1"/>
              <a:t>Résultats en %</a:t>
            </a:r>
          </a:p>
        </p:txBody>
      </p:sp>
      <p:sp>
        <p:nvSpPr>
          <p:cNvPr id="54279" name="Ellipse 11"/>
          <p:cNvSpPr>
            <a:spLocks noChangeArrowheads="1"/>
          </p:cNvSpPr>
          <p:nvPr/>
        </p:nvSpPr>
        <p:spPr bwMode="auto">
          <a:xfrm>
            <a:off x="7626350" y="3429000"/>
            <a:ext cx="428625" cy="214313"/>
          </a:xfrm>
          <a:prstGeom prst="ellipse">
            <a:avLst/>
          </a:prstGeom>
          <a:noFill/>
          <a:ln w="9525" algn="ctr">
            <a:solidFill>
              <a:srgbClr val="009900"/>
            </a:solidFill>
            <a:round/>
            <a:headEnd/>
            <a:tailEnd/>
          </a:ln>
        </p:spPr>
        <p:txBody>
          <a:bodyPr/>
          <a:lstStyle/>
          <a:p>
            <a:pPr algn="ctr"/>
            <a:endParaRPr lang="fr-FR"/>
          </a:p>
        </p:txBody>
      </p:sp>
      <p:graphicFrame>
        <p:nvGraphicFramePr>
          <p:cNvPr id="16" name="Tableau 15"/>
          <p:cNvGraphicFramePr>
            <a:graphicFrameLocks noGrp="1"/>
          </p:cNvGraphicFramePr>
          <p:nvPr/>
        </p:nvGraphicFramePr>
        <p:xfrm>
          <a:off x="6643688" y="1008063"/>
          <a:ext cx="2405062" cy="2671762"/>
        </p:xfrm>
        <a:graphic>
          <a:graphicData uri="http://schemas.openxmlformats.org/drawingml/2006/table">
            <a:tbl>
              <a:tblPr firstRow="1" bandRow="1">
                <a:tableStyleId>{5C22544A-7EE6-4342-B048-85BDC9FD1C3A}</a:tableStyleId>
              </a:tblPr>
              <a:tblGrid>
                <a:gridCol w="801686"/>
                <a:gridCol w="801686"/>
                <a:gridCol w="801686"/>
              </a:tblGrid>
              <a:tr h="24919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D’ACCORD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42%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20%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11%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4309" name="Ellipse 8"/>
          <p:cNvSpPr>
            <a:spLocks noChangeArrowheads="1"/>
          </p:cNvSpPr>
          <p:nvPr/>
        </p:nvSpPr>
        <p:spPr bwMode="auto">
          <a:xfrm>
            <a:off x="7626350" y="2678113"/>
            <a:ext cx="428625" cy="214312"/>
          </a:xfrm>
          <a:prstGeom prst="ellipse">
            <a:avLst/>
          </a:prstGeom>
          <a:noFill/>
          <a:ln w="9525" algn="ctr">
            <a:solidFill>
              <a:srgbClr val="009900"/>
            </a:solidFill>
            <a:round/>
            <a:headEnd/>
            <a:tailEnd/>
          </a:ln>
        </p:spPr>
        <p:txBody>
          <a:bodyPr/>
          <a:lstStyle/>
          <a:p>
            <a:pPr algn="ctr"/>
            <a:endParaRPr lang="fr-FR"/>
          </a:p>
        </p:txBody>
      </p:sp>
      <p:sp>
        <p:nvSpPr>
          <p:cNvPr id="54310" name="Ellipse 9"/>
          <p:cNvSpPr>
            <a:spLocks noChangeArrowheads="1"/>
          </p:cNvSpPr>
          <p:nvPr/>
        </p:nvSpPr>
        <p:spPr bwMode="auto">
          <a:xfrm>
            <a:off x="7626350" y="1679575"/>
            <a:ext cx="428625" cy="214313"/>
          </a:xfrm>
          <a:prstGeom prst="ellipse">
            <a:avLst/>
          </a:prstGeom>
          <a:noFill/>
          <a:ln w="9525" algn="ctr">
            <a:solidFill>
              <a:srgbClr val="009900"/>
            </a:solidFill>
            <a:round/>
            <a:headEnd/>
            <a:tailEnd/>
          </a:ln>
        </p:spPr>
        <p:txBody>
          <a:bodyPr/>
          <a:lstStyle/>
          <a:p>
            <a:pPr algn="ctr"/>
            <a:endParaRPr lang="fr-FR"/>
          </a:p>
        </p:txBody>
      </p:sp>
      <p:sp>
        <p:nvSpPr>
          <p:cNvPr id="54311" name="ZoneTexte 10"/>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Perception de discriminations sociales :</a:t>
            </a:r>
          </a:p>
          <a:p>
            <a:pPr algn="ctr">
              <a:defRPr/>
            </a:pPr>
            <a:endParaRPr lang="fr-FR" b="1" i="1" dirty="0"/>
          </a:p>
          <a:p>
            <a:pPr algn="ctr">
              <a:defRPr/>
            </a:pPr>
            <a:r>
              <a:rPr lang="fr-FR" b="1" i="1" dirty="0"/>
              <a:t>« Une population qui perçoit de fortes discriminations sociales…. </a:t>
            </a:r>
          </a:p>
          <a:p>
            <a:pPr algn="ctr">
              <a:defRPr/>
            </a:pPr>
            <a:endParaRPr lang="fr-FR" sz="600" b="1" i="1" dirty="0"/>
          </a:p>
          <a:p>
            <a:pPr algn="ctr">
              <a:buFontTx/>
              <a:buChar char="-"/>
              <a:defRPr/>
            </a:pPr>
            <a:r>
              <a:rPr lang="fr-FR" b="1" i="1" dirty="0"/>
              <a:t>…concernant l’accès au logement et au travail</a:t>
            </a:r>
          </a:p>
          <a:p>
            <a:pPr algn="ctr">
              <a:buFontTx/>
              <a:buChar char="-"/>
              <a:defRPr/>
            </a:pPr>
            <a:r>
              <a:rPr lang="fr-FR" b="1" i="1" dirty="0"/>
              <a:t> …un sentiment de discrimination à l’égard de la religion qui s’intensifie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re 1"/>
          <p:cNvSpPr>
            <a:spLocks noGrp="1"/>
          </p:cNvSpPr>
          <p:nvPr>
            <p:ph type="title"/>
          </p:nvPr>
        </p:nvSpPr>
        <p:spPr/>
        <p:txBody>
          <a:bodyPr/>
          <a:lstStyle/>
          <a:p>
            <a:pPr eaLnBrk="1" hangingPunct="1"/>
            <a:r>
              <a:rPr lang="fr-FR" smtClean="0"/>
              <a:t>Perception des discriminations sociales : Ensemble</a:t>
            </a:r>
          </a:p>
        </p:txBody>
      </p:sp>
      <p:sp>
        <p:nvSpPr>
          <p:cNvPr id="55300" name="Espace réservé du texte 2"/>
          <p:cNvSpPr>
            <a:spLocks noGrp="1"/>
          </p:cNvSpPr>
          <p:nvPr>
            <p:ph type="body" sz="half" idx="1"/>
          </p:nvPr>
        </p:nvSpPr>
        <p:spPr>
          <a:xfrm>
            <a:off x="468313" y="571500"/>
            <a:ext cx="8218487" cy="1022350"/>
          </a:xfrm>
        </p:spPr>
        <p:txBody>
          <a:bodyPr/>
          <a:lstStyle/>
          <a:p>
            <a:pPr eaLnBrk="1" hangingPunct="1"/>
            <a:r>
              <a:rPr lang="fr-FR" smtClean="0"/>
              <a:t>Q21. Diriez-vous qu’en [Pays de résidence] lorsqu’on est un jeune d’origine marocaine, on a plus de facilités ou plus de difficultés que les jeunes [habitants du pays de résidence] pour…</a:t>
            </a:r>
            <a:endParaRPr lang="fr-FR" sz="1200" i="1" smtClean="0"/>
          </a:p>
        </p:txBody>
      </p:sp>
      <p:graphicFrame>
        <p:nvGraphicFramePr>
          <p:cNvPr id="55298" name="Espace réservé du contenu 4"/>
          <p:cNvGraphicFramePr>
            <a:graphicFrameLocks noGrp="1"/>
          </p:cNvGraphicFramePr>
          <p:nvPr>
            <p:ph sz="half" idx="2"/>
          </p:nvPr>
        </p:nvGraphicFramePr>
        <p:xfrm>
          <a:off x="0" y="1571625"/>
          <a:ext cx="7929563" cy="4857750"/>
        </p:xfrm>
        <a:graphic>
          <a:graphicData uri="http://schemas.openxmlformats.org/presentationml/2006/ole">
            <p:oleObj spid="_x0000_s55298" r:id="rId3" imgW="7931583" imgH="4858933" progId="Excel.Chart.8">
              <p:embed/>
            </p:oleObj>
          </a:graphicData>
        </a:graphic>
      </p:graphicFrame>
      <p:graphicFrame>
        <p:nvGraphicFramePr>
          <p:cNvPr id="6" name="Tableau 5"/>
          <p:cNvGraphicFramePr>
            <a:graphicFrameLocks noGrp="1"/>
          </p:cNvGraphicFramePr>
          <p:nvPr/>
        </p:nvGraphicFramePr>
        <p:xfrm>
          <a:off x="7215188" y="1643063"/>
          <a:ext cx="1619250" cy="3857625"/>
        </p:xfrm>
        <a:graphic>
          <a:graphicData uri="http://schemas.openxmlformats.org/drawingml/2006/table">
            <a:tbl>
              <a:tblPr firstRow="1" bandRow="1">
                <a:tableStyleId>{5C22544A-7EE6-4342-B048-85BDC9FD1C3A}</a:tableStyleId>
              </a:tblPr>
              <a:tblGrid>
                <a:gridCol w="809620"/>
                <a:gridCol w="809620"/>
              </a:tblGrid>
              <a:tr h="551094">
                <a:tc>
                  <a:txBody>
                    <a:bodyPr/>
                    <a:lstStyle/>
                    <a:p>
                      <a:pPr algn="ctr"/>
                      <a:r>
                        <a:rPr lang="fr-FR" sz="1200" b="1" dirty="0" smtClean="0">
                          <a:solidFill>
                            <a:srgbClr val="0070C0"/>
                          </a:solidFill>
                        </a:rPr>
                        <a:t>75%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76%</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4">
                <a:tc>
                  <a:txBody>
                    <a:bodyPr/>
                    <a:lstStyle/>
                    <a:p>
                      <a:pPr algn="ctr"/>
                      <a:r>
                        <a:rPr lang="fr-FR" sz="1200" b="1" dirty="0" smtClean="0">
                          <a:solidFill>
                            <a:srgbClr val="0070C0"/>
                          </a:solidFill>
                        </a:rPr>
                        <a:t>65%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55%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4">
                <a:tc>
                  <a:txBody>
                    <a:bodyPr/>
                    <a:lstStyle/>
                    <a:p>
                      <a:pPr algn="ctr"/>
                      <a:r>
                        <a:rPr lang="fr-FR" sz="1200" b="1" dirty="0" smtClean="0">
                          <a:solidFill>
                            <a:srgbClr val="0070C0"/>
                          </a:solidFill>
                        </a:rPr>
                        <a:t>49%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53%</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4">
                <a:tc>
                  <a:txBody>
                    <a:bodyPr/>
                    <a:lstStyle/>
                    <a:p>
                      <a:pPr algn="ctr"/>
                      <a:r>
                        <a:rPr lang="fr-FR" sz="1200" b="1" dirty="0" smtClean="0">
                          <a:solidFill>
                            <a:srgbClr val="0070C0"/>
                          </a:solidFill>
                        </a:rPr>
                        <a:t>35%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53%</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4">
                <a:tc>
                  <a:txBody>
                    <a:bodyPr/>
                    <a:lstStyle/>
                    <a:p>
                      <a:pPr algn="ctr"/>
                      <a:r>
                        <a:rPr lang="fr-FR" sz="1200" b="1" dirty="0" smtClean="0">
                          <a:solidFill>
                            <a:srgbClr val="0070C0"/>
                          </a:solidFill>
                        </a:rPr>
                        <a:t>31%</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37%</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4">
                <a:tc>
                  <a:txBody>
                    <a:bodyPr/>
                    <a:lstStyle/>
                    <a:p>
                      <a:pPr algn="ctr"/>
                      <a:r>
                        <a:rPr lang="fr-FR" sz="1200" b="1" dirty="0" smtClean="0">
                          <a:solidFill>
                            <a:srgbClr val="0070C0"/>
                          </a:solidFill>
                        </a:rPr>
                        <a:t>35%</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31%</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51094">
                <a:tc>
                  <a:txBody>
                    <a:bodyPr/>
                    <a:lstStyle/>
                    <a:p>
                      <a:pPr algn="ctr"/>
                      <a:r>
                        <a:rPr lang="fr-FR" sz="1200" b="1" dirty="0" smtClean="0">
                          <a:solidFill>
                            <a:srgbClr val="0070C0"/>
                          </a:solidFill>
                        </a:rPr>
                        <a:t>20%</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19%</a:t>
                      </a:r>
                      <a:endParaRPr lang="fr-FR" sz="12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5316" name="Rectangle 6"/>
          <p:cNvSpPr>
            <a:spLocks noChangeArrowheads="1"/>
          </p:cNvSpPr>
          <p:nvPr/>
        </p:nvSpPr>
        <p:spPr bwMode="auto">
          <a:xfrm>
            <a:off x="7351713" y="1071563"/>
            <a:ext cx="1384300" cy="230187"/>
          </a:xfrm>
          <a:prstGeom prst="rect">
            <a:avLst/>
          </a:prstGeom>
          <a:noFill/>
          <a:ln w="9525">
            <a:noFill/>
            <a:miter lim="800000"/>
            <a:headEnd/>
            <a:tailEnd/>
          </a:ln>
        </p:spPr>
        <p:txBody>
          <a:bodyPr wrap="none">
            <a:spAutoFit/>
          </a:bodyPr>
          <a:lstStyle/>
          <a:p>
            <a:pPr algn="ctr"/>
            <a:r>
              <a:rPr lang="fr-FR" sz="900" b="1" i="1">
                <a:solidFill>
                  <a:srgbClr val="0070C0"/>
                </a:solidFill>
              </a:rPr>
              <a:t>S/T Plus de difficultés</a:t>
            </a:r>
          </a:p>
        </p:txBody>
      </p:sp>
      <p:sp>
        <p:nvSpPr>
          <p:cNvPr id="55317" name="Ellipse 7"/>
          <p:cNvSpPr>
            <a:spLocks noChangeArrowheads="1"/>
          </p:cNvSpPr>
          <p:nvPr/>
        </p:nvSpPr>
        <p:spPr bwMode="auto">
          <a:xfrm>
            <a:off x="7394575" y="2366963"/>
            <a:ext cx="428625" cy="214312"/>
          </a:xfrm>
          <a:prstGeom prst="ellipse">
            <a:avLst/>
          </a:prstGeom>
          <a:noFill/>
          <a:ln w="9525" algn="ctr">
            <a:solidFill>
              <a:srgbClr val="009900"/>
            </a:solidFill>
            <a:round/>
            <a:headEnd/>
            <a:tailEnd/>
          </a:ln>
        </p:spPr>
        <p:txBody>
          <a:bodyPr/>
          <a:lstStyle/>
          <a:p>
            <a:pPr algn="ctr"/>
            <a:endParaRPr lang="fr-FR"/>
          </a:p>
        </p:txBody>
      </p:sp>
      <p:sp>
        <p:nvSpPr>
          <p:cNvPr id="55318" name="Ellipse 8"/>
          <p:cNvSpPr>
            <a:spLocks noChangeArrowheads="1"/>
          </p:cNvSpPr>
          <p:nvPr/>
        </p:nvSpPr>
        <p:spPr bwMode="auto">
          <a:xfrm>
            <a:off x="7394575" y="4572000"/>
            <a:ext cx="428625" cy="214313"/>
          </a:xfrm>
          <a:prstGeom prst="ellipse">
            <a:avLst/>
          </a:prstGeom>
          <a:noFill/>
          <a:ln w="9525" algn="ctr">
            <a:solidFill>
              <a:srgbClr val="009900"/>
            </a:solidFill>
            <a:round/>
            <a:headEnd/>
            <a:tailEnd/>
          </a:ln>
        </p:spPr>
        <p:txBody>
          <a:bodyPr/>
          <a:lstStyle/>
          <a:p>
            <a:pPr algn="ctr"/>
            <a:endParaRPr lang="fr-FR"/>
          </a:p>
        </p:txBody>
      </p:sp>
      <p:sp>
        <p:nvSpPr>
          <p:cNvPr id="55319" name="Ellipse 9"/>
          <p:cNvSpPr>
            <a:spLocks noChangeArrowheads="1"/>
          </p:cNvSpPr>
          <p:nvPr/>
        </p:nvSpPr>
        <p:spPr bwMode="auto">
          <a:xfrm>
            <a:off x="8188325" y="2928938"/>
            <a:ext cx="428625" cy="214312"/>
          </a:xfrm>
          <a:prstGeom prst="ellipse">
            <a:avLst/>
          </a:prstGeom>
          <a:noFill/>
          <a:ln w="9525" algn="ctr">
            <a:solidFill>
              <a:srgbClr val="009900"/>
            </a:solidFill>
            <a:round/>
            <a:headEnd/>
            <a:tailEnd/>
          </a:ln>
        </p:spPr>
        <p:txBody>
          <a:bodyPr/>
          <a:lstStyle/>
          <a:p>
            <a:pPr algn="ctr"/>
            <a:endParaRPr lang="fr-FR"/>
          </a:p>
        </p:txBody>
      </p:sp>
      <p:sp>
        <p:nvSpPr>
          <p:cNvPr id="55320" name="Ellipse 10"/>
          <p:cNvSpPr>
            <a:spLocks noChangeArrowheads="1"/>
          </p:cNvSpPr>
          <p:nvPr/>
        </p:nvSpPr>
        <p:spPr bwMode="auto">
          <a:xfrm>
            <a:off x="8188325" y="3490913"/>
            <a:ext cx="428625" cy="214312"/>
          </a:xfrm>
          <a:prstGeom prst="ellipse">
            <a:avLst/>
          </a:prstGeom>
          <a:noFill/>
          <a:ln w="9525" algn="ctr">
            <a:solidFill>
              <a:srgbClr val="009900"/>
            </a:solidFill>
            <a:round/>
            <a:headEnd/>
            <a:tailEnd/>
          </a:ln>
        </p:spPr>
        <p:txBody>
          <a:bodyPr/>
          <a:lstStyle/>
          <a:p>
            <a:pPr algn="ctr"/>
            <a:endParaRPr lang="fr-FR"/>
          </a:p>
        </p:txBody>
      </p:sp>
      <p:sp>
        <p:nvSpPr>
          <p:cNvPr id="55321" name="Ellipse 11"/>
          <p:cNvSpPr>
            <a:spLocks noChangeArrowheads="1"/>
          </p:cNvSpPr>
          <p:nvPr/>
        </p:nvSpPr>
        <p:spPr bwMode="auto">
          <a:xfrm>
            <a:off x="8188325" y="4027488"/>
            <a:ext cx="428625" cy="214312"/>
          </a:xfrm>
          <a:prstGeom prst="ellipse">
            <a:avLst/>
          </a:prstGeom>
          <a:noFill/>
          <a:ln w="9525" algn="ctr">
            <a:solidFill>
              <a:srgbClr val="009900"/>
            </a:solidFill>
            <a:round/>
            <a:headEnd/>
            <a:tailEnd/>
          </a:ln>
        </p:spPr>
        <p:txBody>
          <a:bodyPr/>
          <a:lstStyle/>
          <a:p>
            <a:pPr algn="ctr"/>
            <a:endParaRPr lang="fr-FR"/>
          </a:p>
        </p:txBody>
      </p:sp>
      <p:sp>
        <p:nvSpPr>
          <p:cNvPr id="55322" name="Rectangle à coins arrondis 12"/>
          <p:cNvSpPr>
            <a:spLocks noChangeArrowheads="1"/>
          </p:cNvSpPr>
          <p:nvPr/>
        </p:nvSpPr>
        <p:spPr bwMode="auto">
          <a:xfrm>
            <a:off x="7215188" y="5786438"/>
            <a:ext cx="1785937" cy="357187"/>
          </a:xfrm>
          <a:prstGeom prst="roundRect">
            <a:avLst>
              <a:gd name="adj" fmla="val 16667"/>
            </a:avLst>
          </a:prstGeom>
          <a:gradFill rotWithShape="1">
            <a:gsLst>
              <a:gs pos="0">
                <a:srgbClr val="FFBD80"/>
              </a:gs>
              <a:gs pos="50000">
                <a:srgbClr val="FFD4B3"/>
              </a:gs>
              <a:gs pos="100000">
                <a:srgbClr val="FFE9DA"/>
              </a:gs>
            </a:gsLst>
            <a:lin ang="2700000" scaled="1"/>
          </a:gradFill>
          <a:ln w="9525" algn="ctr">
            <a:solidFill>
              <a:srgbClr val="FF9900"/>
            </a:solidFill>
            <a:round/>
            <a:headEnd/>
            <a:tailEnd/>
          </a:ln>
        </p:spPr>
        <p:txBody>
          <a:bodyPr/>
          <a:lstStyle/>
          <a:p>
            <a:pPr algn="ctr"/>
            <a:r>
              <a:rPr lang="fr-FR" sz="900" b="1"/>
              <a:t>Résultats enquête 2009 auprès des 18-34 ans </a:t>
            </a:r>
          </a:p>
        </p:txBody>
      </p:sp>
      <p:sp>
        <p:nvSpPr>
          <p:cNvPr id="55323" name="Rectangle à coins arrondis 15"/>
          <p:cNvSpPr>
            <a:spLocks noChangeArrowheads="1"/>
          </p:cNvSpPr>
          <p:nvPr/>
        </p:nvSpPr>
        <p:spPr bwMode="auto">
          <a:xfrm>
            <a:off x="4125913" y="3214688"/>
            <a:ext cx="428625" cy="187325"/>
          </a:xfrm>
          <a:prstGeom prst="roundRect">
            <a:avLst>
              <a:gd name="adj" fmla="val 16667"/>
            </a:avLst>
          </a:prstGeom>
          <a:gradFill rotWithShape="1">
            <a:gsLst>
              <a:gs pos="0">
                <a:srgbClr val="FFBD80"/>
              </a:gs>
              <a:gs pos="50000">
                <a:srgbClr val="FFD4B3"/>
              </a:gs>
              <a:gs pos="100000">
                <a:srgbClr val="FFE9DA"/>
              </a:gs>
            </a:gsLst>
            <a:lin ang="2700000" scaled="1"/>
          </a:gradFill>
          <a:ln w="9525" algn="ctr">
            <a:solidFill>
              <a:srgbClr val="FF9900"/>
            </a:solidFill>
            <a:round/>
            <a:headEnd/>
            <a:tailEnd/>
          </a:ln>
        </p:spPr>
        <p:txBody>
          <a:bodyPr anchor="ctr"/>
          <a:lstStyle/>
          <a:p>
            <a:pPr algn="ctr"/>
            <a:r>
              <a:rPr lang="fr-FR" sz="800" b="1"/>
              <a:t>48%</a:t>
            </a:r>
          </a:p>
        </p:txBody>
      </p:sp>
      <p:sp>
        <p:nvSpPr>
          <p:cNvPr id="55324" name="Rectangle à coins arrondis 16"/>
          <p:cNvSpPr>
            <a:spLocks noChangeArrowheads="1"/>
          </p:cNvSpPr>
          <p:nvPr/>
        </p:nvSpPr>
        <p:spPr bwMode="auto">
          <a:xfrm>
            <a:off x="4000500" y="3786188"/>
            <a:ext cx="428625" cy="187325"/>
          </a:xfrm>
          <a:prstGeom prst="roundRect">
            <a:avLst>
              <a:gd name="adj" fmla="val 16667"/>
            </a:avLst>
          </a:prstGeom>
          <a:gradFill rotWithShape="1">
            <a:gsLst>
              <a:gs pos="0">
                <a:srgbClr val="FFBD80"/>
              </a:gs>
              <a:gs pos="50000">
                <a:srgbClr val="FFD4B3"/>
              </a:gs>
              <a:gs pos="100000">
                <a:srgbClr val="FFE9DA"/>
              </a:gs>
            </a:gsLst>
            <a:lin ang="2700000" scaled="1"/>
          </a:gradFill>
          <a:ln w="9525" algn="ctr">
            <a:solidFill>
              <a:srgbClr val="FF9900"/>
            </a:solidFill>
            <a:round/>
            <a:headEnd/>
            <a:tailEnd/>
          </a:ln>
        </p:spPr>
        <p:txBody>
          <a:bodyPr anchor="ctr"/>
          <a:lstStyle/>
          <a:p>
            <a:pPr algn="ctr"/>
            <a:r>
              <a:rPr lang="fr-FR" sz="800" b="1"/>
              <a:t>38%</a:t>
            </a:r>
          </a:p>
        </p:txBody>
      </p:sp>
      <p:sp>
        <p:nvSpPr>
          <p:cNvPr id="55325" name="Rectangle à coins arrondis 17"/>
          <p:cNvSpPr>
            <a:spLocks noChangeArrowheads="1"/>
          </p:cNvSpPr>
          <p:nvPr/>
        </p:nvSpPr>
        <p:spPr bwMode="auto">
          <a:xfrm>
            <a:off x="3867150" y="4313238"/>
            <a:ext cx="428625" cy="187325"/>
          </a:xfrm>
          <a:prstGeom prst="roundRect">
            <a:avLst>
              <a:gd name="adj" fmla="val 16667"/>
            </a:avLst>
          </a:prstGeom>
          <a:gradFill rotWithShape="1">
            <a:gsLst>
              <a:gs pos="0">
                <a:srgbClr val="FFBD80"/>
              </a:gs>
              <a:gs pos="50000">
                <a:srgbClr val="FFD4B3"/>
              </a:gs>
              <a:gs pos="100000">
                <a:srgbClr val="FFE9DA"/>
              </a:gs>
            </a:gsLst>
            <a:lin ang="2700000" scaled="1"/>
          </a:gradFill>
          <a:ln w="9525" algn="ctr">
            <a:solidFill>
              <a:srgbClr val="FF9900"/>
            </a:solidFill>
            <a:round/>
            <a:headEnd/>
            <a:tailEnd/>
          </a:ln>
        </p:spPr>
        <p:txBody>
          <a:bodyPr anchor="ctr"/>
          <a:lstStyle/>
          <a:p>
            <a:pPr algn="ctr"/>
            <a:r>
              <a:rPr lang="fr-FR" sz="800" b="1"/>
              <a:t>27%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re 1"/>
          <p:cNvSpPr>
            <a:spLocks noGrp="1"/>
          </p:cNvSpPr>
          <p:nvPr>
            <p:ph type="title"/>
          </p:nvPr>
        </p:nvSpPr>
        <p:spPr/>
        <p:txBody>
          <a:bodyPr/>
          <a:lstStyle/>
          <a:p>
            <a:pPr eaLnBrk="1" hangingPunct="1"/>
            <a:r>
              <a:rPr lang="fr-FR" smtClean="0"/>
              <a:t>Fréquentations communautaires : détail</a:t>
            </a:r>
          </a:p>
        </p:txBody>
      </p:sp>
      <p:sp>
        <p:nvSpPr>
          <p:cNvPr id="3076" name="Espace réservé du texte 2"/>
          <p:cNvSpPr>
            <a:spLocks noGrp="1"/>
          </p:cNvSpPr>
          <p:nvPr>
            <p:ph type="body" sz="half" idx="1"/>
          </p:nvPr>
        </p:nvSpPr>
        <p:spPr/>
        <p:txBody>
          <a:bodyPr/>
          <a:lstStyle/>
          <a:p>
            <a:pPr eaLnBrk="1" hangingPunct="1"/>
            <a:r>
              <a:rPr lang="fr-FR" smtClean="0"/>
              <a:t>Q3. Dans votre vie quotidienne, fréquentez-vous…</a:t>
            </a:r>
          </a:p>
        </p:txBody>
      </p:sp>
      <p:graphicFrame>
        <p:nvGraphicFramePr>
          <p:cNvPr id="3074" name="Espace réservé du contenu 4"/>
          <p:cNvGraphicFramePr>
            <a:graphicFrameLocks noGrp="1"/>
          </p:cNvGraphicFramePr>
          <p:nvPr>
            <p:ph sz="half" idx="2"/>
          </p:nvPr>
        </p:nvGraphicFramePr>
        <p:xfrm>
          <a:off x="500063" y="1428750"/>
          <a:ext cx="6929437" cy="5094288"/>
        </p:xfrm>
        <a:graphic>
          <a:graphicData uri="http://schemas.openxmlformats.org/presentationml/2006/ole">
            <p:oleObj spid="_x0000_s3074" r:id="rId3" imgW="6931753" imgH="5096698" progId="Excel.Chart.8">
              <p:embed/>
            </p:oleObj>
          </a:graphicData>
        </a:graphic>
      </p:graphicFrame>
      <p:sp>
        <p:nvSpPr>
          <p:cNvPr id="3077" name="ZoneTexte 5"/>
          <p:cNvSpPr txBox="1">
            <a:spLocks noChangeArrowheads="1"/>
          </p:cNvSpPr>
          <p:nvPr/>
        </p:nvSpPr>
        <p:spPr bwMode="auto">
          <a:xfrm>
            <a:off x="142875" y="3714750"/>
            <a:ext cx="6681788" cy="276225"/>
          </a:xfrm>
          <a:prstGeom prst="rect">
            <a:avLst/>
          </a:prstGeom>
          <a:noFill/>
          <a:ln w="9525">
            <a:noFill/>
            <a:miter lim="800000"/>
            <a:headEnd/>
            <a:tailEnd/>
          </a:ln>
        </p:spPr>
        <p:txBody>
          <a:bodyPr wrap="none">
            <a:spAutoFit/>
          </a:bodyPr>
          <a:lstStyle/>
          <a:p>
            <a:r>
              <a:rPr lang="fr-FR" sz="1200" b="1" i="1">
                <a:solidFill>
                  <a:srgbClr val="C00000"/>
                </a:solidFill>
              </a:rPr>
              <a:t>…des personnes [nationalité du pays de résidence] (qui ne sont pas d’origine marocaine)</a:t>
            </a:r>
          </a:p>
        </p:txBody>
      </p:sp>
      <p:sp>
        <p:nvSpPr>
          <p:cNvPr id="3078" name="ZoneTexte 6"/>
          <p:cNvSpPr txBox="1">
            <a:spLocks noChangeArrowheads="1"/>
          </p:cNvSpPr>
          <p:nvPr/>
        </p:nvSpPr>
        <p:spPr bwMode="auto">
          <a:xfrm>
            <a:off x="141288" y="1214438"/>
            <a:ext cx="5359400" cy="276225"/>
          </a:xfrm>
          <a:prstGeom prst="rect">
            <a:avLst/>
          </a:prstGeom>
          <a:noFill/>
          <a:ln w="9525">
            <a:noFill/>
            <a:miter lim="800000"/>
            <a:headEnd/>
            <a:tailEnd/>
          </a:ln>
        </p:spPr>
        <p:txBody>
          <a:bodyPr wrap="none">
            <a:spAutoFit/>
          </a:bodyPr>
          <a:lstStyle/>
          <a:p>
            <a:r>
              <a:rPr lang="fr-FR" sz="1200" b="1" i="1">
                <a:solidFill>
                  <a:srgbClr val="C00000"/>
                </a:solidFill>
              </a:rPr>
              <a:t>…des amis ou des connaissances marocaines ou d’origine marocaine </a:t>
            </a:r>
          </a:p>
        </p:txBody>
      </p:sp>
      <p:sp>
        <p:nvSpPr>
          <p:cNvPr id="3079" name="ZoneTexte 7"/>
          <p:cNvSpPr txBox="1">
            <a:spLocks noChangeArrowheads="1"/>
          </p:cNvSpPr>
          <p:nvPr/>
        </p:nvSpPr>
        <p:spPr bwMode="auto">
          <a:xfrm>
            <a:off x="4068763" y="912813"/>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6572250" y="890588"/>
          <a:ext cx="2405058" cy="2672352"/>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au 12"/>
          <p:cNvGraphicFramePr>
            <a:graphicFrameLocks noGrp="1"/>
          </p:cNvGraphicFramePr>
          <p:nvPr/>
        </p:nvGraphicFramePr>
        <p:xfrm>
          <a:off x="6572250" y="4030663"/>
          <a:ext cx="2405058" cy="2011680"/>
        </p:xfrm>
        <a:graphic>
          <a:graphicData uri="http://schemas.openxmlformats.org/drawingml/2006/table">
            <a:tbl>
              <a:tblPr firstRow="1" bandRow="1">
                <a:tableStyleId>{5C22544A-7EE6-4342-B048-85BDC9FD1C3A}</a:tableStyleId>
              </a:tblPr>
              <a:tblGrid>
                <a:gridCol w="801686"/>
                <a:gridCol w="801686"/>
                <a:gridCol w="801686"/>
              </a:tblGrid>
              <a:tr h="249192">
                <a:tc>
                  <a:txBody>
                    <a:bodyPr/>
                    <a:lstStyle/>
                    <a:p>
                      <a:pPr algn="ctr"/>
                      <a:r>
                        <a:rPr lang="fr-FR" sz="1050" b="1" dirty="0" smtClean="0">
                          <a:solidFill>
                            <a:schemeClr val="accent1"/>
                          </a:solidFill>
                        </a:rPr>
                        <a:t>91%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97%</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93%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chemeClr val="accent1"/>
                          </a:solidFill>
                        </a:rPr>
                        <a:t>83%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36" name="Ellipse 11"/>
          <p:cNvSpPr>
            <a:spLocks noChangeArrowheads="1"/>
          </p:cNvSpPr>
          <p:nvPr/>
        </p:nvSpPr>
        <p:spPr bwMode="auto">
          <a:xfrm>
            <a:off x="8340725" y="3071813"/>
            <a:ext cx="428625" cy="214312"/>
          </a:xfrm>
          <a:prstGeom prst="ellipse">
            <a:avLst/>
          </a:prstGeom>
          <a:noFill/>
          <a:ln w="9525" algn="ctr">
            <a:solidFill>
              <a:srgbClr val="009900"/>
            </a:solidFill>
            <a:round/>
            <a:headEnd/>
            <a:tailEnd/>
          </a:ln>
        </p:spPr>
        <p:txBody>
          <a:bodyPr/>
          <a:lstStyle/>
          <a:p>
            <a:pPr algn="ctr"/>
            <a:endParaRPr lang="fr-FR"/>
          </a:p>
        </p:txBody>
      </p:sp>
      <p:sp>
        <p:nvSpPr>
          <p:cNvPr id="3137" name="Ellipse 14"/>
          <p:cNvSpPr>
            <a:spLocks noChangeArrowheads="1"/>
          </p:cNvSpPr>
          <p:nvPr/>
        </p:nvSpPr>
        <p:spPr bwMode="auto">
          <a:xfrm>
            <a:off x="8340725" y="1571625"/>
            <a:ext cx="428625" cy="214313"/>
          </a:xfrm>
          <a:prstGeom prst="ellipse">
            <a:avLst/>
          </a:prstGeom>
          <a:noFill/>
          <a:ln w="9525" algn="ctr">
            <a:solidFill>
              <a:srgbClr val="009900"/>
            </a:solidFill>
            <a:round/>
            <a:headEnd/>
            <a:tailEnd/>
          </a:ln>
        </p:spPr>
        <p:txBody>
          <a:bodyPr/>
          <a:lstStyle/>
          <a:p>
            <a:pPr algn="ctr"/>
            <a:endParaRPr lang="fr-FR"/>
          </a:p>
        </p:txBody>
      </p:sp>
      <p:sp>
        <p:nvSpPr>
          <p:cNvPr id="3138" name="Ellipse 15"/>
          <p:cNvSpPr>
            <a:spLocks noChangeArrowheads="1"/>
          </p:cNvSpPr>
          <p:nvPr/>
        </p:nvSpPr>
        <p:spPr bwMode="auto">
          <a:xfrm>
            <a:off x="8340725" y="2312988"/>
            <a:ext cx="428625" cy="214312"/>
          </a:xfrm>
          <a:prstGeom prst="ellipse">
            <a:avLst/>
          </a:prstGeom>
          <a:noFill/>
          <a:ln w="9525" algn="ctr">
            <a:solidFill>
              <a:srgbClr val="009900"/>
            </a:solidFill>
            <a:round/>
            <a:headEnd/>
            <a:tailEnd/>
          </a:ln>
        </p:spPr>
        <p:txBody>
          <a:bodyPr/>
          <a:lstStyle/>
          <a:p>
            <a:pPr algn="ctr"/>
            <a:endParaRPr lang="fr-FR"/>
          </a:p>
        </p:txBody>
      </p:sp>
      <p:sp>
        <p:nvSpPr>
          <p:cNvPr id="3139" name="Ellipse 16"/>
          <p:cNvSpPr>
            <a:spLocks noChangeArrowheads="1"/>
          </p:cNvSpPr>
          <p:nvPr/>
        </p:nvSpPr>
        <p:spPr bwMode="auto">
          <a:xfrm>
            <a:off x="8340725" y="3321050"/>
            <a:ext cx="428625" cy="214313"/>
          </a:xfrm>
          <a:prstGeom prst="ellipse">
            <a:avLst/>
          </a:prstGeom>
          <a:noFill/>
          <a:ln w="9525" algn="ctr">
            <a:solidFill>
              <a:srgbClr val="009900"/>
            </a:solidFill>
            <a:round/>
            <a:headEnd/>
            <a:tailEnd/>
          </a:ln>
        </p:spPr>
        <p:txBody>
          <a:bodyPr/>
          <a:lstStyle/>
          <a:p>
            <a:pPr algn="ctr"/>
            <a:endParaRPr lang="fr-FR"/>
          </a:p>
        </p:txBody>
      </p:sp>
      <p:sp>
        <p:nvSpPr>
          <p:cNvPr id="3140" name="Ellipse 17"/>
          <p:cNvSpPr>
            <a:spLocks noChangeArrowheads="1"/>
          </p:cNvSpPr>
          <p:nvPr/>
        </p:nvSpPr>
        <p:spPr bwMode="auto">
          <a:xfrm>
            <a:off x="8340725" y="5286375"/>
            <a:ext cx="428625" cy="214313"/>
          </a:xfrm>
          <a:prstGeom prst="ellipse">
            <a:avLst/>
          </a:prstGeom>
          <a:noFill/>
          <a:ln w="9525" algn="ctr">
            <a:solidFill>
              <a:srgbClr val="009900"/>
            </a:solidFill>
            <a:round/>
            <a:headEnd/>
            <a:tailEnd/>
          </a:ln>
        </p:spPr>
        <p:txBody>
          <a:bodyPr/>
          <a:lstStyle/>
          <a:p>
            <a:pPr algn="ctr"/>
            <a:endParaRPr lang="fr-FR"/>
          </a:p>
        </p:txBody>
      </p:sp>
      <p:sp>
        <p:nvSpPr>
          <p:cNvPr id="3141" name="Ellipse 18"/>
          <p:cNvSpPr>
            <a:spLocks noChangeArrowheads="1"/>
          </p:cNvSpPr>
          <p:nvPr/>
        </p:nvSpPr>
        <p:spPr bwMode="auto">
          <a:xfrm>
            <a:off x="8340725" y="4054475"/>
            <a:ext cx="428625" cy="214313"/>
          </a:xfrm>
          <a:prstGeom prst="ellipse">
            <a:avLst/>
          </a:prstGeom>
          <a:noFill/>
          <a:ln w="9525" algn="ctr">
            <a:solidFill>
              <a:srgbClr val="009900"/>
            </a:solidFill>
            <a:round/>
            <a:headEnd/>
            <a:tailEnd/>
          </a:ln>
        </p:spPr>
        <p:txBody>
          <a:bodyPr/>
          <a:lstStyle/>
          <a:p>
            <a:pPr algn="ctr"/>
            <a:endParaRPr lang="fr-FR"/>
          </a:p>
        </p:txBody>
      </p:sp>
      <p:sp>
        <p:nvSpPr>
          <p:cNvPr id="3142" name="Ellipse 19"/>
          <p:cNvSpPr>
            <a:spLocks noChangeArrowheads="1"/>
          </p:cNvSpPr>
          <p:nvPr/>
        </p:nvSpPr>
        <p:spPr bwMode="auto">
          <a:xfrm>
            <a:off x="8340725" y="5045075"/>
            <a:ext cx="428625" cy="214313"/>
          </a:xfrm>
          <a:prstGeom prst="ellipse">
            <a:avLst/>
          </a:prstGeom>
          <a:noFill/>
          <a:ln w="9525" algn="ctr">
            <a:solidFill>
              <a:srgbClr val="009900"/>
            </a:solidFill>
            <a:round/>
            <a:headEnd/>
            <a:tailEnd/>
          </a:ln>
        </p:spPr>
        <p:txBody>
          <a:bodyPr/>
          <a:lstStyle/>
          <a:p>
            <a:pPr algn="ctr"/>
            <a:endParaRPr lang="fr-FR"/>
          </a:p>
        </p:txBody>
      </p:sp>
      <p:sp>
        <p:nvSpPr>
          <p:cNvPr id="3143" name="Ellipse 20"/>
          <p:cNvSpPr>
            <a:spLocks noChangeArrowheads="1"/>
          </p:cNvSpPr>
          <p:nvPr/>
        </p:nvSpPr>
        <p:spPr bwMode="auto">
          <a:xfrm>
            <a:off x="7554913" y="5803900"/>
            <a:ext cx="428625" cy="214313"/>
          </a:xfrm>
          <a:prstGeom prst="ellipse">
            <a:avLst/>
          </a:prstGeom>
          <a:noFill/>
          <a:ln w="9525" algn="ctr">
            <a:solidFill>
              <a:srgbClr val="009900"/>
            </a:solidFill>
            <a:round/>
            <a:headEnd/>
            <a:tailEnd/>
          </a:ln>
        </p:spPr>
        <p:txBody>
          <a:bodyPr/>
          <a:lstStyle/>
          <a:p>
            <a:pPr algn="ctr"/>
            <a:endParaRPr lang="fr-FR"/>
          </a:p>
        </p:txBody>
      </p:sp>
      <p:sp>
        <p:nvSpPr>
          <p:cNvPr id="3144" name="Ellipse 21"/>
          <p:cNvSpPr>
            <a:spLocks noChangeArrowheads="1"/>
          </p:cNvSpPr>
          <p:nvPr/>
        </p:nvSpPr>
        <p:spPr bwMode="auto">
          <a:xfrm>
            <a:off x="7554913" y="2813050"/>
            <a:ext cx="428625" cy="214313"/>
          </a:xfrm>
          <a:prstGeom prst="ellipse">
            <a:avLst/>
          </a:prstGeom>
          <a:noFill/>
          <a:ln w="9525" algn="ctr">
            <a:solidFill>
              <a:srgbClr val="009900"/>
            </a:solidFill>
            <a:round/>
            <a:headEnd/>
            <a:tailEnd/>
          </a:ln>
        </p:spPr>
        <p:txBody>
          <a:bodyPr/>
          <a:lstStyle/>
          <a:p>
            <a:pPr algn="ctr"/>
            <a:endParaRPr lang="fr-FR"/>
          </a:p>
        </p:txBody>
      </p:sp>
      <p:sp>
        <p:nvSpPr>
          <p:cNvPr id="3145" name="ZoneTexte 22"/>
          <p:cNvSpPr txBox="1">
            <a:spLocks noChangeArrowheads="1"/>
          </p:cNvSpPr>
          <p:nvPr/>
        </p:nvSpPr>
        <p:spPr bwMode="auto">
          <a:xfrm>
            <a:off x="6572250"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re 1"/>
          <p:cNvSpPr>
            <a:spLocks noGrp="1"/>
          </p:cNvSpPr>
          <p:nvPr>
            <p:ph type="title"/>
          </p:nvPr>
        </p:nvSpPr>
        <p:spPr/>
        <p:txBody>
          <a:bodyPr/>
          <a:lstStyle/>
          <a:p>
            <a:pPr eaLnBrk="1" hangingPunct="1"/>
            <a:r>
              <a:rPr lang="fr-FR" smtClean="0"/>
              <a:t>Perception des discriminations sociales : Détail</a:t>
            </a:r>
          </a:p>
        </p:txBody>
      </p:sp>
      <p:sp>
        <p:nvSpPr>
          <p:cNvPr id="56324" name="Espace réservé du texte 2"/>
          <p:cNvSpPr>
            <a:spLocks noGrp="1"/>
          </p:cNvSpPr>
          <p:nvPr>
            <p:ph type="body" sz="half" idx="1"/>
          </p:nvPr>
        </p:nvSpPr>
        <p:spPr>
          <a:xfrm>
            <a:off x="461963" y="571500"/>
            <a:ext cx="8539162" cy="1450975"/>
          </a:xfrm>
        </p:spPr>
        <p:txBody>
          <a:bodyPr/>
          <a:lstStyle/>
          <a:p>
            <a:pPr eaLnBrk="1" hangingPunct="1"/>
            <a:r>
              <a:rPr lang="fr-FR" sz="1200" smtClean="0"/>
              <a:t>Q21. Diriez-vous qu’en [Pays de résidence] lorsqu’on est un jeune d’origine marocaine, on a plus de facilités ou plus de difficultés que les jeunes [habitants du pays de résidence] pour…</a:t>
            </a:r>
            <a:endParaRPr lang="fr-FR" sz="1100" i="1" smtClean="0"/>
          </a:p>
          <a:p>
            <a:pPr eaLnBrk="1" hangingPunct="1"/>
            <a:endParaRPr lang="fr-FR" sz="1200" i="1" smtClean="0"/>
          </a:p>
        </p:txBody>
      </p:sp>
      <p:graphicFrame>
        <p:nvGraphicFramePr>
          <p:cNvPr id="56322" name="Espace réservé du contenu 4"/>
          <p:cNvGraphicFramePr>
            <a:graphicFrameLocks noGrp="1"/>
          </p:cNvGraphicFramePr>
          <p:nvPr>
            <p:ph sz="half" idx="2"/>
          </p:nvPr>
        </p:nvGraphicFramePr>
        <p:xfrm>
          <a:off x="1071563" y="1214438"/>
          <a:ext cx="7215187" cy="5094287"/>
        </p:xfrm>
        <a:graphic>
          <a:graphicData uri="http://schemas.openxmlformats.org/presentationml/2006/ole">
            <p:oleObj spid="_x0000_s56322" r:id="rId3" imgW="7212193" imgH="5096698" progId="Excel.Chart.8">
              <p:embed/>
            </p:oleObj>
          </a:graphicData>
        </a:graphic>
      </p:graphicFrame>
      <p:sp>
        <p:nvSpPr>
          <p:cNvPr id="56325" name="ZoneTexte 5"/>
          <p:cNvSpPr txBox="1">
            <a:spLocks noChangeArrowheads="1"/>
          </p:cNvSpPr>
          <p:nvPr/>
        </p:nvSpPr>
        <p:spPr bwMode="auto">
          <a:xfrm>
            <a:off x="71438" y="1316038"/>
            <a:ext cx="1679575" cy="277812"/>
          </a:xfrm>
          <a:prstGeom prst="rect">
            <a:avLst/>
          </a:prstGeom>
          <a:noFill/>
          <a:ln w="9525">
            <a:noFill/>
            <a:miter lim="800000"/>
            <a:headEnd/>
            <a:tailEnd/>
          </a:ln>
        </p:spPr>
        <p:txBody>
          <a:bodyPr wrap="none">
            <a:spAutoFit/>
          </a:bodyPr>
          <a:lstStyle/>
          <a:p>
            <a:r>
              <a:rPr lang="fr-FR" sz="1200" b="1" i="1">
                <a:solidFill>
                  <a:srgbClr val="C00000"/>
                </a:solidFill>
              </a:rPr>
              <a:t>…Trouver un travail </a:t>
            </a:r>
          </a:p>
        </p:txBody>
      </p:sp>
      <p:sp>
        <p:nvSpPr>
          <p:cNvPr id="56326" name="ZoneTexte 6"/>
          <p:cNvSpPr txBox="1">
            <a:spLocks noChangeArrowheads="1"/>
          </p:cNvSpPr>
          <p:nvPr/>
        </p:nvSpPr>
        <p:spPr bwMode="auto">
          <a:xfrm>
            <a:off x="71438" y="3714750"/>
            <a:ext cx="1954212" cy="276225"/>
          </a:xfrm>
          <a:prstGeom prst="rect">
            <a:avLst/>
          </a:prstGeom>
          <a:noFill/>
          <a:ln w="9525">
            <a:noFill/>
            <a:miter lim="800000"/>
            <a:headEnd/>
            <a:tailEnd/>
          </a:ln>
        </p:spPr>
        <p:txBody>
          <a:bodyPr wrap="none">
            <a:spAutoFit/>
          </a:bodyPr>
          <a:lstStyle/>
          <a:p>
            <a:r>
              <a:rPr lang="fr-FR" sz="1200" b="1" i="1">
                <a:solidFill>
                  <a:srgbClr val="C00000"/>
                </a:solidFill>
              </a:rPr>
              <a:t>… Trouver un logement</a:t>
            </a:r>
          </a:p>
        </p:txBody>
      </p:sp>
      <p:sp>
        <p:nvSpPr>
          <p:cNvPr id="56327"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9" name="Tableau 8"/>
          <p:cNvGraphicFramePr>
            <a:graphicFrameLocks noGrp="1"/>
          </p:cNvGraphicFramePr>
          <p:nvPr/>
        </p:nvGraphicFramePr>
        <p:xfrm>
          <a:off x="7397750" y="785813"/>
          <a:ext cx="1603375" cy="2671762"/>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Plus de difficultés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84%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79%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au 9"/>
          <p:cNvGraphicFramePr>
            <a:graphicFrameLocks noGrp="1"/>
          </p:cNvGraphicFramePr>
          <p:nvPr/>
        </p:nvGraphicFramePr>
        <p:xfrm>
          <a:off x="7397750" y="3929063"/>
          <a:ext cx="1603375" cy="2011362"/>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72%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64%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6365" name="Ellipse 10"/>
          <p:cNvSpPr>
            <a:spLocks noChangeArrowheads="1"/>
          </p:cNvSpPr>
          <p:nvPr/>
        </p:nvSpPr>
        <p:spPr bwMode="auto">
          <a:xfrm>
            <a:off x="7572375" y="3214688"/>
            <a:ext cx="428625" cy="214312"/>
          </a:xfrm>
          <a:prstGeom prst="ellipse">
            <a:avLst/>
          </a:prstGeom>
          <a:noFill/>
          <a:ln w="9525" algn="ctr">
            <a:solidFill>
              <a:srgbClr val="009900"/>
            </a:solidFill>
            <a:round/>
            <a:headEnd/>
            <a:tailEnd/>
          </a:ln>
        </p:spPr>
        <p:txBody>
          <a:bodyPr/>
          <a:lstStyle/>
          <a:p>
            <a:pPr algn="ctr"/>
            <a:endParaRPr lang="fr-FR"/>
          </a:p>
        </p:txBody>
      </p:sp>
      <p:sp>
        <p:nvSpPr>
          <p:cNvPr id="56366" name="Ellipse 11"/>
          <p:cNvSpPr>
            <a:spLocks noChangeArrowheads="1"/>
          </p:cNvSpPr>
          <p:nvPr/>
        </p:nvSpPr>
        <p:spPr bwMode="auto">
          <a:xfrm>
            <a:off x="7572375" y="3929063"/>
            <a:ext cx="428625" cy="214312"/>
          </a:xfrm>
          <a:prstGeom prst="ellipse">
            <a:avLst/>
          </a:prstGeom>
          <a:noFill/>
          <a:ln w="9525" algn="ctr">
            <a:solidFill>
              <a:srgbClr val="009900"/>
            </a:solidFill>
            <a:round/>
            <a:headEnd/>
            <a:tailEnd/>
          </a:ln>
        </p:spPr>
        <p:txBody>
          <a:bodyPr/>
          <a:lstStyle/>
          <a:p>
            <a:pPr algn="ctr"/>
            <a:endParaRPr lang="fr-FR"/>
          </a:p>
        </p:txBody>
      </p:sp>
      <p:sp>
        <p:nvSpPr>
          <p:cNvPr id="56367" name="Ellipse 12"/>
          <p:cNvSpPr>
            <a:spLocks noChangeArrowheads="1"/>
          </p:cNvSpPr>
          <p:nvPr/>
        </p:nvSpPr>
        <p:spPr bwMode="auto">
          <a:xfrm>
            <a:off x="7572375" y="4697413"/>
            <a:ext cx="428625" cy="214312"/>
          </a:xfrm>
          <a:prstGeom prst="ellipse">
            <a:avLst/>
          </a:prstGeom>
          <a:noFill/>
          <a:ln w="9525" algn="ctr">
            <a:solidFill>
              <a:srgbClr val="009900"/>
            </a:solidFill>
            <a:round/>
            <a:headEnd/>
            <a:tailEnd/>
          </a:ln>
        </p:spPr>
        <p:txBody>
          <a:bodyPr/>
          <a:lstStyle/>
          <a:p>
            <a:pPr algn="ctr"/>
            <a:endParaRPr lang="fr-FR"/>
          </a:p>
        </p:txBody>
      </p:sp>
      <p:sp>
        <p:nvSpPr>
          <p:cNvPr id="56368" name="Ellipse 13"/>
          <p:cNvSpPr>
            <a:spLocks noChangeArrowheads="1"/>
          </p:cNvSpPr>
          <p:nvPr/>
        </p:nvSpPr>
        <p:spPr bwMode="auto">
          <a:xfrm>
            <a:off x="7572375" y="5456238"/>
            <a:ext cx="428625" cy="214312"/>
          </a:xfrm>
          <a:prstGeom prst="ellipse">
            <a:avLst/>
          </a:prstGeom>
          <a:noFill/>
          <a:ln w="9525" algn="ctr">
            <a:solidFill>
              <a:srgbClr val="009900"/>
            </a:solidFill>
            <a:round/>
            <a:headEnd/>
            <a:tailEnd/>
          </a:ln>
        </p:spPr>
        <p:txBody>
          <a:bodyPr/>
          <a:lstStyle/>
          <a:p>
            <a:pPr algn="ctr"/>
            <a:endParaRPr lang="fr-FR"/>
          </a:p>
        </p:txBody>
      </p:sp>
      <p:sp>
        <p:nvSpPr>
          <p:cNvPr id="56369" name="Ellipse 14"/>
          <p:cNvSpPr>
            <a:spLocks noChangeArrowheads="1"/>
          </p:cNvSpPr>
          <p:nvPr/>
        </p:nvSpPr>
        <p:spPr bwMode="auto">
          <a:xfrm>
            <a:off x="8385175" y="2973388"/>
            <a:ext cx="428625" cy="214312"/>
          </a:xfrm>
          <a:prstGeom prst="ellipse">
            <a:avLst/>
          </a:prstGeom>
          <a:noFill/>
          <a:ln w="9525" algn="ctr">
            <a:solidFill>
              <a:srgbClr val="009900"/>
            </a:solidFill>
            <a:round/>
            <a:headEnd/>
            <a:tailEnd/>
          </a:ln>
        </p:spPr>
        <p:txBody>
          <a:bodyPr/>
          <a:lstStyle/>
          <a:p>
            <a:pPr algn="ctr"/>
            <a:endParaRPr lang="fr-FR"/>
          </a:p>
        </p:txBody>
      </p:sp>
      <p:sp>
        <p:nvSpPr>
          <p:cNvPr id="56370" name="ZoneTexte 15"/>
          <p:cNvSpPr txBox="1">
            <a:spLocks noChangeArrowheads="1"/>
          </p:cNvSpPr>
          <p:nvPr/>
        </p:nvSpPr>
        <p:spPr bwMode="auto">
          <a:xfrm>
            <a:off x="670083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re 1"/>
          <p:cNvSpPr>
            <a:spLocks noGrp="1"/>
          </p:cNvSpPr>
          <p:nvPr>
            <p:ph type="title"/>
          </p:nvPr>
        </p:nvSpPr>
        <p:spPr/>
        <p:txBody>
          <a:bodyPr/>
          <a:lstStyle/>
          <a:p>
            <a:pPr eaLnBrk="1" hangingPunct="1"/>
            <a:r>
              <a:rPr lang="fr-FR" smtClean="0"/>
              <a:t>Perception des discriminations sociales : Détail</a:t>
            </a:r>
          </a:p>
        </p:txBody>
      </p:sp>
      <p:sp>
        <p:nvSpPr>
          <p:cNvPr id="57348" name="Espace réservé du texte 2"/>
          <p:cNvSpPr>
            <a:spLocks noGrp="1"/>
          </p:cNvSpPr>
          <p:nvPr>
            <p:ph type="body" sz="half" idx="1"/>
          </p:nvPr>
        </p:nvSpPr>
        <p:spPr>
          <a:xfrm>
            <a:off x="461963" y="571500"/>
            <a:ext cx="8539162" cy="1450975"/>
          </a:xfrm>
        </p:spPr>
        <p:txBody>
          <a:bodyPr/>
          <a:lstStyle/>
          <a:p>
            <a:pPr eaLnBrk="1" hangingPunct="1"/>
            <a:r>
              <a:rPr lang="fr-FR" sz="1200" smtClean="0"/>
              <a:t>Q21. Diriez-vous qu’en [Pays de résidence] lorsqu’on est un jeune d’origine marocaine, on a plus de facilités ou plus de difficultés que les jeunes [habitants du pays de résidence] pour…</a:t>
            </a:r>
            <a:endParaRPr lang="fr-FR" sz="1100" i="1" smtClean="0"/>
          </a:p>
          <a:p>
            <a:pPr eaLnBrk="1" hangingPunct="1"/>
            <a:endParaRPr lang="fr-FR" sz="1200" i="1" smtClean="0"/>
          </a:p>
        </p:txBody>
      </p:sp>
      <p:graphicFrame>
        <p:nvGraphicFramePr>
          <p:cNvPr id="57346" name="Espace réservé du contenu 4"/>
          <p:cNvGraphicFramePr>
            <a:graphicFrameLocks noGrp="1"/>
          </p:cNvGraphicFramePr>
          <p:nvPr>
            <p:ph sz="half" idx="2"/>
          </p:nvPr>
        </p:nvGraphicFramePr>
        <p:xfrm>
          <a:off x="1071563" y="1214438"/>
          <a:ext cx="7215187" cy="5094287"/>
        </p:xfrm>
        <a:graphic>
          <a:graphicData uri="http://schemas.openxmlformats.org/presentationml/2006/ole">
            <p:oleObj spid="_x0000_s57346" r:id="rId3" imgW="7212193" imgH="5096698" progId="Excel.Chart.8">
              <p:embed/>
            </p:oleObj>
          </a:graphicData>
        </a:graphic>
      </p:graphicFrame>
      <p:sp>
        <p:nvSpPr>
          <p:cNvPr id="57349" name="ZoneTexte 5"/>
          <p:cNvSpPr txBox="1">
            <a:spLocks noChangeArrowheads="1"/>
          </p:cNvSpPr>
          <p:nvPr/>
        </p:nvSpPr>
        <p:spPr bwMode="auto">
          <a:xfrm>
            <a:off x="71438" y="3724275"/>
            <a:ext cx="1827212" cy="276225"/>
          </a:xfrm>
          <a:prstGeom prst="rect">
            <a:avLst/>
          </a:prstGeom>
          <a:noFill/>
          <a:ln w="9525">
            <a:noFill/>
            <a:miter lim="800000"/>
            <a:headEnd/>
            <a:tailEnd/>
          </a:ln>
        </p:spPr>
        <p:txBody>
          <a:bodyPr wrap="none">
            <a:spAutoFit/>
          </a:bodyPr>
          <a:lstStyle/>
          <a:p>
            <a:r>
              <a:rPr lang="fr-FR" sz="1200" b="1" i="1">
                <a:solidFill>
                  <a:srgbClr val="C00000"/>
                </a:solidFill>
              </a:rPr>
              <a:t>…Pratiquer sa religion</a:t>
            </a:r>
          </a:p>
        </p:txBody>
      </p:sp>
      <p:sp>
        <p:nvSpPr>
          <p:cNvPr id="57350" name="ZoneTexte 6"/>
          <p:cNvSpPr txBox="1">
            <a:spLocks noChangeArrowheads="1"/>
          </p:cNvSpPr>
          <p:nvPr/>
        </p:nvSpPr>
        <p:spPr bwMode="auto">
          <a:xfrm>
            <a:off x="71438" y="1260475"/>
            <a:ext cx="2589212" cy="277813"/>
          </a:xfrm>
          <a:prstGeom prst="rect">
            <a:avLst/>
          </a:prstGeom>
          <a:noFill/>
          <a:ln w="9525">
            <a:noFill/>
            <a:miter lim="800000"/>
            <a:headEnd/>
            <a:tailEnd/>
          </a:ln>
        </p:spPr>
        <p:txBody>
          <a:bodyPr wrap="none">
            <a:spAutoFit/>
          </a:bodyPr>
          <a:lstStyle/>
          <a:p>
            <a:r>
              <a:rPr lang="fr-FR" sz="1200" b="1" i="1">
                <a:solidFill>
                  <a:srgbClr val="C00000"/>
                </a:solidFill>
              </a:rPr>
              <a:t>… Etre reconnu dans son travail </a:t>
            </a:r>
          </a:p>
        </p:txBody>
      </p:sp>
      <p:sp>
        <p:nvSpPr>
          <p:cNvPr id="57351"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9" name="Tableau 8"/>
          <p:cNvGraphicFramePr>
            <a:graphicFrameLocks noGrp="1"/>
          </p:cNvGraphicFramePr>
          <p:nvPr/>
        </p:nvGraphicFramePr>
        <p:xfrm>
          <a:off x="7397750" y="785813"/>
          <a:ext cx="1603375" cy="2671762"/>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Plus de difficultés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au 9"/>
          <p:cNvGraphicFramePr>
            <a:graphicFrameLocks noGrp="1"/>
          </p:cNvGraphicFramePr>
          <p:nvPr/>
        </p:nvGraphicFramePr>
        <p:xfrm>
          <a:off x="7397750" y="3929063"/>
          <a:ext cx="1603375" cy="2011362"/>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35%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7389" name="Ellipse 10"/>
          <p:cNvSpPr>
            <a:spLocks noChangeArrowheads="1"/>
          </p:cNvSpPr>
          <p:nvPr/>
        </p:nvSpPr>
        <p:spPr bwMode="auto">
          <a:xfrm>
            <a:off x="7572375" y="2722563"/>
            <a:ext cx="428625" cy="214312"/>
          </a:xfrm>
          <a:prstGeom prst="ellipse">
            <a:avLst/>
          </a:prstGeom>
          <a:noFill/>
          <a:ln w="9525" algn="ctr">
            <a:solidFill>
              <a:srgbClr val="009900"/>
            </a:solidFill>
            <a:round/>
            <a:headEnd/>
            <a:tailEnd/>
          </a:ln>
        </p:spPr>
        <p:txBody>
          <a:bodyPr/>
          <a:lstStyle/>
          <a:p>
            <a:pPr algn="ctr"/>
            <a:endParaRPr lang="fr-FR"/>
          </a:p>
        </p:txBody>
      </p:sp>
      <p:sp>
        <p:nvSpPr>
          <p:cNvPr id="57390" name="Ellipse 11"/>
          <p:cNvSpPr>
            <a:spLocks noChangeArrowheads="1"/>
          </p:cNvSpPr>
          <p:nvPr/>
        </p:nvSpPr>
        <p:spPr bwMode="auto">
          <a:xfrm>
            <a:off x="7572375" y="5197475"/>
            <a:ext cx="428625" cy="214313"/>
          </a:xfrm>
          <a:prstGeom prst="ellipse">
            <a:avLst/>
          </a:prstGeom>
          <a:noFill/>
          <a:ln w="9525" algn="ctr">
            <a:solidFill>
              <a:srgbClr val="009900"/>
            </a:solidFill>
            <a:round/>
            <a:headEnd/>
            <a:tailEnd/>
          </a:ln>
        </p:spPr>
        <p:txBody>
          <a:bodyPr/>
          <a:lstStyle/>
          <a:p>
            <a:pPr algn="ctr"/>
            <a:endParaRPr lang="fr-FR"/>
          </a:p>
        </p:txBody>
      </p:sp>
      <p:sp>
        <p:nvSpPr>
          <p:cNvPr id="57391" name="Ellipse 12"/>
          <p:cNvSpPr>
            <a:spLocks noChangeArrowheads="1"/>
          </p:cNvSpPr>
          <p:nvPr/>
        </p:nvSpPr>
        <p:spPr bwMode="auto">
          <a:xfrm>
            <a:off x="8375650" y="4956175"/>
            <a:ext cx="428625" cy="214313"/>
          </a:xfrm>
          <a:prstGeom prst="ellipse">
            <a:avLst/>
          </a:prstGeom>
          <a:noFill/>
          <a:ln w="9525" algn="ctr">
            <a:solidFill>
              <a:srgbClr val="009900"/>
            </a:solidFill>
            <a:round/>
            <a:headEnd/>
            <a:tailEnd/>
          </a:ln>
        </p:spPr>
        <p:txBody>
          <a:bodyPr/>
          <a:lstStyle/>
          <a:p>
            <a:pPr algn="ctr"/>
            <a:endParaRPr lang="fr-FR"/>
          </a:p>
        </p:txBody>
      </p:sp>
      <p:sp>
        <p:nvSpPr>
          <p:cNvPr id="57392" name="Ellipse 13"/>
          <p:cNvSpPr>
            <a:spLocks noChangeArrowheads="1"/>
          </p:cNvSpPr>
          <p:nvPr/>
        </p:nvSpPr>
        <p:spPr bwMode="auto">
          <a:xfrm>
            <a:off x="8375650" y="4456113"/>
            <a:ext cx="428625" cy="214312"/>
          </a:xfrm>
          <a:prstGeom prst="ellipse">
            <a:avLst/>
          </a:prstGeom>
          <a:noFill/>
          <a:ln w="9525" algn="ctr">
            <a:solidFill>
              <a:srgbClr val="009900"/>
            </a:solidFill>
            <a:round/>
            <a:headEnd/>
            <a:tailEnd/>
          </a:ln>
        </p:spPr>
        <p:txBody>
          <a:bodyPr/>
          <a:lstStyle/>
          <a:p>
            <a:pPr algn="ctr"/>
            <a:endParaRPr lang="fr-FR"/>
          </a:p>
        </p:txBody>
      </p:sp>
      <p:sp>
        <p:nvSpPr>
          <p:cNvPr id="57393" name="Ellipse 14"/>
          <p:cNvSpPr>
            <a:spLocks noChangeArrowheads="1"/>
          </p:cNvSpPr>
          <p:nvPr/>
        </p:nvSpPr>
        <p:spPr bwMode="auto">
          <a:xfrm>
            <a:off x="8375650" y="3938588"/>
            <a:ext cx="428625" cy="214312"/>
          </a:xfrm>
          <a:prstGeom prst="ellipse">
            <a:avLst/>
          </a:prstGeom>
          <a:noFill/>
          <a:ln w="9525" algn="ctr">
            <a:solidFill>
              <a:srgbClr val="009900"/>
            </a:solidFill>
            <a:round/>
            <a:headEnd/>
            <a:tailEnd/>
          </a:ln>
        </p:spPr>
        <p:txBody>
          <a:bodyPr/>
          <a:lstStyle/>
          <a:p>
            <a:pPr algn="ctr"/>
            <a:endParaRPr lang="fr-FR"/>
          </a:p>
        </p:txBody>
      </p:sp>
      <p:sp>
        <p:nvSpPr>
          <p:cNvPr id="57394" name="Ellipse 15"/>
          <p:cNvSpPr>
            <a:spLocks noChangeArrowheads="1"/>
          </p:cNvSpPr>
          <p:nvPr/>
        </p:nvSpPr>
        <p:spPr bwMode="auto">
          <a:xfrm>
            <a:off x="8375650" y="1455738"/>
            <a:ext cx="428625" cy="214312"/>
          </a:xfrm>
          <a:prstGeom prst="ellipse">
            <a:avLst/>
          </a:prstGeom>
          <a:noFill/>
          <a:ln w="9525" algn="ctr">
            <a:solidFill>
              <a:srgbClr val="009900"/>
            </a:solidFill>
            <a:round/>
            <a:headEnd/>
            <a:tailEnd/>
          </a:ln>
        </p:spPr>
        <p:txBody>
          <a:bodyPr/>
          <a:lstStyle/>
          <a:p>
            <a:pPr algn="ctr"/>
            <a:endParaRPr lang="fr-FR"/>
          </a:p>
        </p:txBody>
      </p:sp>
      <p:sp>
        <p:nvSpPr>
          <p:cNvPr id="57395" name="ZoneTexte 16"/>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re 1"/>
          <p:cNvSpPr>
            <a:spLocks noGrp="1"/>
          </p:cNvSpPr>
          <p:nvPr>
            <p:ph type="title"/>
          </p:nvPr>
        </p:nvSpPr>
        <p:spPr/>
        <p:txBody>
          <a:bodyPr/>
          <a:lstStyle/>
          <a:p>
            <a:pPr eaLnBrk="1" hangingPunct="1"/>
            <a:r>
              <a:rPr lang="fr-FR" smtClean="0"/>
              <a:t>Perception des discriminations sociales : Détail</a:t>
            </a:r>
          </a:p>
        </p:txBody>
      </p:sp>
      <p:sp>
        <p:nvSpPr>
          <p:cNvPr id="58372" name="Espace réservé du texte 2"/>
          <p:cNvSpPr>
            <a:spLocks noGrp="1"/>
          </p:cNvSpPr>
          <p:nvPr>
            <p:ph type="body" sz="half" idx="1"/>
          </p:nvPr>
        </p:nvSpPr>
        <p:spPr>
          <a:xfrm>
            <a:off x="461963" y="571500"/>
            <a:ext cx="8539162" cy="1450975"/>
          </a:xfrm>
        </p:spPr>
        <p:txBody>
          <a:bodyPr/>
          <a:lstStyle/>
          <a:p>
            <a:pPr eaLnBrk="1" hangingPunct="1"/>
            <a:r>
              <a:rPr lang="fr-FR" sz="1200" smtClean="0"/>
              <a:t>Q21. Diriez-vous qu’en [Pays de résidence] lorsqu’on est un jeune d’origine marocaine, on a plus de facilités ou plus de difficultés que les jeunes [habitants du pays de résidence] pour…</a:t>
            </a:r>
            <a:endParaRPr lang="fr-FR" sz="1100" i="1" smtClean="0"/>
          </a:p>
          <a:p>
            <a:pPr eaLnBrk="1" hangingPunct="1"/>
            <a:endParaRPr lang="fr-FR" sz="1200" i="1" smtClean="0"/>
          </a:p>
        </p:txBody>
      </p:sp>
      <p:graphicFrame>
        <p:nvGraphicFramePr>
          <p:cNvPr id="58370" name="Espace réservé du contenu 4"/>
          <p:cNvGraphicFramePr>
            <a:graphicFrameLocks noGrp="1"/>
          </p:cNvGraphicFramePr>
          <p:nvPr>
            <p:ph sz="half" idx="2"/>
          </p:nvPr>
        </p:nvGraphicFramePr>
        <p:xfrm>
          <a:off x="1071563" y="1214438"/>
          <a:ext cx="7215187" cy="5094287"/>
        </p:xfrm>
        <a:graphic>
          <a:graphicData uri="http://schemas.openxmlformats.org/presentationml/2006/ole">
            <p:oleObj spid="_x0000_s58370" r:id="rId3" imgW="7212193" imgH="5096698" progId="Excel.Chart.8">
              <p:embed/>
            </p:oleObj>
          </a:graphicData>
        </a:graphic>
      </p:graphicFrame>
      <p:sp>
        <p:nvSpPr>
          <p:cNvPr id="58373" name="ZoneTexte 5"/>
          <p:cNvSpPr txBox="1">
            <a:spLocks noChangeArrowheads="1"/>
          </p:cNvSpPr>
          <p:nvPr/>
        </p:nvSpPr>
        <p:spPr bwMode="auto">
          <a:xfrm>
            <a:off x="71438" y="1214438"/>
            <a:ext cx="3479800" cy="276225"/>
          </a:xfrm>
          <a:prstGeom prst="rect">
            <a:avLst/>
          </a:prstGeom>
          <a:noFill/>
          <a:ln w="9525">
            <a:noFill/>
            <a:miter lim="800000"/>
            <a:headEnd/>
            <a:tailEnd/>
          </a:ln>
        </p:spPr>
        <p:txBody>
          <a:bodyPr wrap="none">
            <a:spAutoFit/>
          </a:bodyPr>
          <a:lstStyle/>
          <a:p>
            <a:r>
              <a:rPr lang="fr-FR" sz="1200" b="1" i="1">
                <a:solidFill>
                  <a:srgbClr val="C00000"/>
                </a:solidFill>
              </a:rPr>
              <a:t>…Poursuivre une scolarité ou une formation </a:t>
            </a:r>
          </a:p>
        </p:txBody>
      </p:sp>
      <p:sp>
        <p:nvSpPr>
          <p:cNvPr id="58374" name="ZoneTexte 6"/>
          <p:cNvSpPr txBox="1">
            <a:spLocks noChangeArrowheads="1"/>
          </p:cNvSpPr>
          <p:nvPr/>
        </p:nvSpPr>
        <p:spPr bwMode="auto">
          <a:xfrm>
            <a:off x="71438" y="3643313"/>
            <a:ext cx="2806700" cy="276225"/>
          </a:xfrm>
          <a:prstGeom prst="rect">
            <a:avLst/>
          </a:prstGeom>
          <a:noFill/>
          <a:ln w="9525">
            <a:noFill/>
            <a:miter lim="800000"/>
            <a:headEnd/>
            <a:tailEnd/>
          </a:ln>
        </p:spPr>
        <p:txBody>
          <a:bodyPr wrap="none">
            <a:spAutoFit/>
          </a:bodyPr>
          <a:lstStyle/>
          <a:p>
            <a:r>
              <a:rPr lang="fr-FR" sz="1200" b="1" i="1">
                <a:solidFill>
                  <a:srgbClr val="C00000"/>
                </a:solidFill>
              </a:rPr>
              <a:t>… Obtenir un prêt dans une banque</a:t>
            </a:r>
          </a:p>
        </p:txBody>
      </p:sp>
      <p:sp>
        <p:nvSpPr>
          <p:cNvPr id="58375"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9" name="Tableau 8"/>
          <p:cNvGraphicFramePr>
            <a:graphicFrameLocks noGrp="1"/>
          </p:cNvGraphicFramePr>
          <p:nvPr/>
        </p:nvGraphicFramePr>
        <p:xfrm>
          <a:off x="7397750" y="785813"/>
          <a:ext cx="1603375" cy="2671762"/>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Plus de difficultés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au 9"/>
          <p:cNvGraphicFramePr>
            <a:graphicFrameLocks noGrp="1"/>
          </p:cNvGraphicFramePr>
          <p:nvPr/>
        </p:nvGraphicFramePr>
        <p:xfrm>
          <a:off x="7397750" y="3929063"/>
          <a:ext cx="1603375" cy="2011362"/>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35%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8413" name="Ellipse 10"/>
          <p:cNvSpPr>
            <a:spLocks noChangeArrowheads="1"/>
          </p:cNvSpPr>
          <p:nvPr/>
        </p:nvSpPr>
        <p:spPr bwMode="auto">
          <a:xfrm>
            <a:off x="8375650" y="1455738"/>
            <a:ext cx="428625" cy="214312"/>
          </a:xfrm>
          <a:prstGeom prst="ellipse">
            <a:avLst/>
          </a:prstGeom>
          <a:noFill/>
          <a:ln w="9525" algn="ctr">
            <a:solidFill>
              <a:srgbClr val="009900"/>
            </a:solidFill>
            <a:round/>
            <a:headEnd/>
            <a:tailEnd/>
          </a:ln>
        </p:spPr>
        <p:txBody>
          <a:bodyPr/>
          <a:lstStyle/>
          <a:p>
            <a:pPr algn="ctr"/>
            <a:endParaRPr lang="fr-FR"/>
          </a:p>
        </p:txBody>
      </p:sp>
      <p:sp>
        <p:nvSpPr>
          <p:cNvPr id="58414" name="Ellipse 11"/>
          <p:cNvSpPr>
            <a:spLocks noChangeArrowheads="1"/>
          </p:cNvSpPr>
          <p:nvPr/>
        </p:nvSpPr>
        <p:spPr bwMode="auto">
          <a:xfrm>
            <a:off x="7572375" y="2724150"/>
            <a:ext cx="428625" cy="214313"/>
          </a:xfrm>
          <a:prstGeom prst="ellipse">
            <a:avLst/>
          </a:prstGeom>
          <a:noFill/>
          <a:ln w="9525" algn="ctr">
            <a:solidFill>
              <a:srgbClr val="009900"/>
            </a:solidFill>
            <a:round/>
            <a:headEnd/>
            <a:tailEnd/>
          </a:ln>
        </p:spPr>
        <p:txBody>
          <a:bodyPr/>
          <a:lstStyle/>
          <a:p>
            <a:pPr algn="ctr"/>
            <a:endParaRPr lang="fr-FR"/>
          </a:p>
        </p:txBody>
      </p:sp>
      <p:sp>
        <p:nvSpPr>
          <p:cNvPr id="58415" name="Ellipse 12"/>
          <p:cNvSpPr>
            <a:spLocks noChangeArrowheads="1"/>
          </p:cNvSpPr>
          <p:nvPr/>
        </p:nvSpPr>
        <p:spPr bwMode="auto">
          <a:xfrm>
            <a:off x="7572375" y="3938588"/>
            <a:ext cx="428625" cy="214312"/>
          </a:xfrm>
          <a:prstGeom prst="ellipse">
            <a:avLst/>
          </a:prstGeom>
          <a:noFill/>
          <a:ln w="9525" algn="ctr">
            <a:solidFill>
              <a:srgbClr val="009900"/>
            </a:solidFill>
            <a:round/>
            <a:headEnd/>
            <a:tailEnd/>
          </a:ln>
        </p:spPr>
        <p:txBody>
          <a:bodyPr/>
          <a:lstStyle/>
          <a:p>
            <a:pPr algn="ctr"/>
            <a:endParaRPr lang="fr-FR"/>
          </a:p>
        </p:txBody>
      </p:sp>
      <p:sp>
        <p:nvSpPr>
          <p:cNvPr id="58416" name="Ellipse 13"/>
          <p:cNvSpPr>
            <a:spLocks noChangeArrowheads="1"/>
          </p:cNvSpPr>
          <p:nvPr/>
        </p:nvSpPr>
        <p:spPr bwMode="auto">
          <a:xfrm>
            <a:off x="7572375" y="4446588"/>
            <a:ext cx="428625" cy="214312"/>
          </a:xfrm>
          <a:prstGeom prst="ellipse">
            <a:avLst/>
          </a:prstGeom>
          <a:noFill/>
          <a:ln w="9525" algn="ctr">
            <a:solidFill>
              <a:srgbClr val="009900"/>
            </a:solidFill>
            <a:round/>
            <a:headEnd/>
            <a:tailEnd/>
          </a:ln>
        </p:spPr>
        <p:txBody>
          <a:bodyPr/>
          <a:lstStyle/>
          <a:p>
            <a:pPr algn="ctr"/>
            <a:endParaRPr lang="fr-FR"/>
          </a:p>
        </p:txBody>
      </p:sp>
      <p:sp>
        <p:nvSpPr>
          <p:cNvPr id="58417" name="Ellipse 14"/>
          <p:cNvSpPr>
            <a:spLocks noChangeArrowheads="1"/>
          </p:cNvSpPr>
          <p:nvPr/>
        </p:nvSpPr>
        <p:spPr bwMode="auto">
          <a:xfrm>
            <a:off x="7572375" y="5456238"/>
            <a:ext cx="428625" cy="214312"/>
          </a:xfrm>
          <a:prstGeom prst="ellipse">
            <a:avLst/>
          </a:prstGeom>
          <a:noFill/>
          <a:ln w="9525" algn="ctr">
            <a:solidFill>
              <a:srgbClr val="009900"/>
            </a:solidFill>
            <a:round/>
            <a:headEnd/>
            <a:tailEnd/>
          </a:ln>
        </p:spPr>
        <p:txBody>
          <a:bodyPr/>
          <a:lstStyle/>
          <a:p>
            <a:pPr algn="ctr"/>
            <a:endParaRPr lang="fr-FR"/>
          </a:p>
        </p:txBody>
      </p:sp>
      <p:sp>
        <p:nvSpPr>
          <p:cNvPr id="58418" name="ZoneTexte 15"/>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re 1"/>
          <p:cNvSpPr>
            <a:spLocks noGrp="1"/>
          </p:cNvSpPr>
          <p:nvPr>
            <p:ph type="title"/>
          </p:nvPr>
        </p:nvSpPr>
        <p:spPr/>
        <p:txBody>
          <a:bodyPr/>
          <a:lstStyle/>
          <a:p>
            <a:pPr eaLnBrk="1" hangingPunct="1"/>
            <a:r>
              <a:rPr lang="fr-FR" smtClean="0"/>
              <a:t>Perception des discriminations sociales : Détail</a:t>
            </a:r>
          </a:p>
        </p:txBody>
      </p:sp>
      <p:sp>
        <p:nvSpPr>
          <p:cNvPr id="59396" name="Espace réservé du texte 2"/>
          <p:cNvSpPr>
            <a:spLocks noGrp="1"/>
          </p:cNvSpPr>
          <p:nvPr>
            <p:ph type="body" sz="half" idx="1"/>
          </p:nvPr>
        </p:nvSpPr>
        <p:spPr>
          <a:xfrm>
            <a:off x="461963" y="571500"/>
            <a:ext cx="8539162" cy="1450975"/>
          </a:xfrm>
        </p:spPr>
        <p:txBody>
          <a:bodyPr/>
          <a:lstStyle/>
          <a:p>
            <a:pPr eaLnBrk="1" hangingPunct="1"/>
            <a:r>
              <a:rPr lang="fr-FR" sz="1200" smtClean="0"/>
              <a:t>Q21. Diriez-vous qu’en [Pays de résidence] lorsqu’on est un jeune d’origine marocaine, on a plus de facilités ou plus de difficultés que les jeunes [habitants du pays de résidence] pour…</a:t>
            </a:r>
            <a:endParaRPr lang="fr-FR" sz="1100" i="1" smtClean="0"/>
          </a:p>
          <a:p>
            <a:pPr eaLnBrk="1" hangingPunct="1"/>
            <a:endParaRPr lang="fr-FR" sz="1200" i="1" smtClean="0"/>
          </a:p>
        </p:txBody>
      </p:sp>
      <p:graphicFrame>
        <p:nvGraphicFramePr>
          <p:cNvPr id="59394" name="Espace réservé du contenu 4"/>
          <p:cNvGraphicFramePr>
            <a:graphicFrameLocks noGrp="1"/>
          </p:cNvGraphicFramePr>
          <p:nvPr>
            <p:ph sz="half" idx="2"/>
          </p:nvPr>
        </p:nvGraphicFramePr>
        <p:xfrm>
          <a:off x="1071563" y="1214438"/>
          <a:ext cx="7215187" cy="5094287"/>
        </p:xfrm>
        <a:graphic>
          <a:graphicData uri="http://schemas.openxmlformats.org/presentationml/2006/ole">
            <p:oleObj spid="_x0000_s59394" r:id="rId3" imgW="7212193" imgH="5096698" progId="Excel.Chart.8">
              <p:embed/>
            </p:oleObj>
          </a:graphicData>
        </a:graphic>
      </p:graphicFrame>
      <p:sp>
        <p:nvSpPr>
          <p:cNvPr id="59397" name="ZoneTexte 5"/>
          <p:cNvSpPr txBox="1">
            <a:spLocks noChangeArrowheads="1"/>
          </p:cNvSpPr>
          <p:nvPr/>
        </p:nvSpPr>
        <p:spPr bwMode="auto">
          <a:xfrm>
            <a:off x="71438" y="1316038"/>
            <a:ext cx="2506662" cy="277812"/>
          </a:xfrm>
          <a:prstGeom prst="rect">
            <a:avLst/>
          </a:prstGeom>
          <a:noFill/>
          <a:ln w="9525">
            <a:noFill/>
            <a:miter lim="800000"/>
            <a:headEnd/>
            <a:tailEnd/>
          </a:ln>
        </p:spPr>
        <p:txBody>
          <a:bodyPr wrap="none">
            <a:spAutoFit/>
          </a:bodyPr>
          <a:lstStyle/>
          <a:p>
            <a:r>
              <a:rPr lang="fr-FR" sz="1200" b="1" i="1">
                <a:solidFill>
                  <a:srgbClr val="C00000"/>
                </a:solidFill>
              </a:rPr>
              <a:t>…Se faire soigner correctement</a:t>
            </a:r>
          </a:p>
        </p:txBody>
      </p:sp>
      <p:sp>
        <p:nvSpPr>
          <p:cNvPr id="59398"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9" name="Tableau 8"/>
          <p:cNvGraphicFramePr>
            <a:graphicFrameLocks noGrp="1"/>
          </p:cNvGraphicFramePr>
          <p:nvPr/>
        </p:nvGraphicFramePr>
        <p:xfrm>
          <a:off x="7397750" y="1000125"/>
          <a:ext cx="1603375" cy="2671763"/>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Plus de difficultés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9419" name="Ellipse 9"/>
          <p:cNvSpPr>
            <a:spLocks noChangeArrowheads="1"/>
          </p:cNvSpPr>
          <p:nvPr/>
        </p:nvSpPr>
        <p:spPr bwMode="auto">
          <a:xfrm>
            <a:off x="7572375" y="2428875"/>
            <a:ext cx="428625" cy="214313"/>
          </a:xfrm>
          <a:prstGeom prst="ellipse">
            <a:avLst/>
          </a:prstGeom>
          <a:noFill/>
          <a:ln w="9525" algn="ctr">
            <a:solidFill>
              <a:srgbClr val="009900"/>
            </a:solidFill>
            <a:round/>
            <a:headEnd/>
            <a:tailEnd/>
          </a:ln>
        </p:spPr>
        <p:txBody>
          <a:bodyPr/>
          <a:lstStyle/>
          <a:p>
            <a:pPr algn="ctr"/>
            <a:endParaRPr lang="fr-FR"/>
          </a:p>
        </p:txBody>
      </p:sp>
      <p:sp>
        <p:nvSpPr>
          <p:cNvPr id="59420" name="ZoneTexte 10"/>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Perception de discriminations à </a:t>
            </a:r>
            <a:r>
              <a:rPr lang="fr-FR" sz="2400" b="1" i="1" u="sng" dirty="0">
                <a:solidFill>
                  <a:srgbClr val="E63C14"/>
                </a:solidFill>
              </a:rPr>
              <a:t>l’école, les études</a:t>
            </a:r>
            <a:r>
              <a:rPr lang="fr-FR" sz="2400" b="1" i="1" dirty="0">
                <a:solidFill>
                  <a:srgbClr val="E63C14"/>
                </a:solidFill>
              </a:rPr>
              <a:t>:</a:t>
            </a:r>
          </a:p>
          <a:p>
            <a:pPr algn="just">
              <a:defRPr/>
            </a:pPr>
            <a:endParaRPr lang="fr-FR" b="1" i="1" dirty="0">
              <a:solidFill>
                <a:srgbClr val="E63C14"/>
              </a:solidFill>
            </a:endParaRPr>
          </a:p>
          <a:p>
            <a:pPr algn="just">
              <a:defRPr/>
            </a:pPr>
            <a:r>
              <a:rPr lang="fr-FR" b="1" i="1" dirty="0">
                <a:solidFill>
                  <a:srgbClr val="000000"/>
                </a:solidFill>
              </a:rPr>
              <a:t>« 17% des jeunes ayant fait des études dans le pays de résidence déclarent avoir été victimes de discrimination »</a:t>
            </a:r>
          </a:p>
          <a:p>
            <a:pPr algn="ctr">
              <a:defRPr/>
            </a:pPr>
            <a:endParaRPr lang="fr-FR" sz="2400" b="1" i="1" dirty="0">
              <a:solidFill>
                <a:srgbClr val="E63C14"/>
              </a:solidFill>
            </a:endParaRP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re 1"/>
          <p:cNvSpPr>
            <a:spLocks noGrp="1"/>
          </p:cNvSpPr>
          <p:nvPr>
            <p:ph type="title"/>
          </p:nvPr>
        </p:nvSpPr>
        <p:spPr/>
        <p:txBody>
          <a:bodyPr/>
          <a:lstStyle/>
          <a:p>
            <a:pPr eaLnBrk="1" hangingPunct="1"/>
            <a:r>
              <a:rPr lang="fr-FR" smtClean="0"/>
              <a:t>Discrimination perçue à l’école, l’université : Ensemble</a:t>
            </a:r>
          </a:p>
        </p:txBody>
      </p:sp>
      <p:sp>
        <p:nvSpPr>
          <p:cNvPr id="60420" name="Espace réservé du texte 2"/>
          <p:cNvSpPr>
            <a:spLocks noGrp="1"/>
          </p:cNvSpPr>
          <p:nvPr>
            <p:ph type="body" sz="half" idx="1"/>
          </p:nvPr>
        </p:nvSpPr>
        <p:spPr>
          <a:xfrm>
            <a:off x="468313" y="620713"/>
            <a:ext cx="6889750" cy="1022350"/>
          </a:xfrm>
        </p:spPr>
        <p:txBody>
          <a:bodyPr/>
          <a:lstStyle/>
          <a:p>
            <a:pPr eaLnBrk="1" hangingPunct="1"/>
            <a:r>
              <a:rPr lang="fr-FR" smtClean="0"/>
              <a:t>Q6.Personnellement, pendant votre scolarité ou vos études en [pays de résidence], pensez-vous avoir été traité différemment des autres élèves en raison de vos origines…</a:t>
            </a:r>
            <a:endParaRPr lang="fr-FR" sz="1200" i="1" smtClean="0"/>
          </a:p>
        </p:txBody>
      </p:sp>
      <p:graphicFrame>
        <p:nvGraphicFramePr>
          <p:cNvPr id="60418" name="Espace réservé du contenu 4"/>
          <p:cNvGraphicFramePr>
            <a:graphicFrameLocks noGrp="1"/>
          </p:cNvGraphicFramePr>
          <p:nvPr>
            <p:ph sz="half" idx="2"/>
          </p:nvPr>
        </p:nvGraphicFramePr>
        <p:xfrm>
          <a:off x="214313" y="1357313"/>
          <a:ext cx="7143750" cy="4857750"/>
        </p:xfrm>
        <a:graphic>
          <a:graphicData uri="http://schemas.openxmlformats.org/presentationml/2006/ole">
            <p:oleObj spid="_x0000_s60418" r:id="rId3" imgW="7145131" imgH="4858933" progId="Excel.Chart.8">
              <p:embed/>
            </p:oleObj>
          </a:graphicData>
        </a:graphic>
      </p:graphicFrame>
      <p:graphicFrame>
        <p:nvGraphicFramePr>
          <p:cNvPr id="7" name="Tableau 6"/>
          <p:cNvGraphicFramePr>
            <a:graphicFrameLocks noGrp="1"/>
          </p:cNvGraphicFramePr>
          <p:nvPr/>
        </p:nvGraphicFramePr>
        <p:xfrm>
          <a:off x="7135813" y="1714500"/>
          <a:ext cx="1651000" cy="3622675"/>
        </p:xfrm>
        <a:graphic>
          <a:graphicData uri="http://schemas.openxmlformats.org/drawingml/2006/table">
            <a:tbl>
              <a:tblPr firstRow="1" bandRow="1">
                <a:tableStyleId>{5C22544A-7EE6-4342-B048-85BDC9FD1C3A}</a:tableStyleId>
              </a:tblPr>
              <a:tblGrid>
                <a:gridCol w="825499"/>
                <a:gridCol w="825499"/>
              </a:tblGrid>
              <a:tr h="905865">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rgbClr val="0070C0"/>
                          </a:solidFill>
                        </a:rPr>
                        <a:t>10%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286500" y="1217613"/>
          <a:ext cx="2476500" cy="639762"/>
        </p:xfrm>
        <a:graphic>
          <a:graphicData uri="http://schemas.openxmlformats.org/drawingml/2006/table">
            <a:tbl>
              <a:tblPr firstRow="1" bandRow="1">
                <a:tableStyleId>{5C22544A-7EE6-4342-B048-85BDC9FD1C3A}</a:tableStyleId>
              </a:tblPr>
              <a:tblGrid>
                <a:gridCol w="825499"/>
                <a:gridCol w="825499"/>
                <a:gridCol w="825499"/>
              </a:tblGrid>
              <a:tr h="128871">
                <a:tc gridSpan="3">
                  <a:txBody>
                    <a:bodyPr/>
                    <a:lstStyle/>
                    <a:p>
                      <a:pPr algn="ctr"/>
                      <a:r>
                        <a:rPr lang="fr-FR" sz="900" b="1" i="1" dirty="0" smtClean="0">
                          <a:solidFill>
                            <a:srgbClr val="0070C0"/>
                          </a:solidFill>
                        </a:rPr>
                        <a:t>                         ST MOINS BIEN TRAITE</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1156">
                <a:tc>
                  <a:txBody>
                    <a:bodyPr/>
                    <a:lstStyle/>
                    <a:p>
                      <a:pPr algn="ct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0435" name="Ellipse 10"/>
          <p:cNvSpPr>
            <a:spLocks noChangeArrowheads="1"/>
          </p:cNvSpPr>
          <p:nvPr/>
        </p:nvSpPr>
        <p:spPr bwMode="auto">
          <a:xfrm>
            <a:off x="8143875" y="2054225"/>
            <a:ext cx="428625" cy="214313"/>
          </a:xfrm>
          <a:prstGeom prst="ellipse">
            <a:avLst/>
          </a:prstGeom>
          <a:noFill/>
          <a:ln w="9525" algn="ctr">
            <a:solidFill>
              <a:srgbClr val="009900"/>
            </a:solidFill>
            <a:round/>
            <a:headEnd/>
            <a:tailEnd/>
          </a:ln>
        </p:spPr>
        <p:txBody>
          <a:bodyPr/>
          <a:lstStyle/>
          <a:p>
            <a:pPr algn="ctr"/>
            <a:endParaRPr lang="fr-FR"/>
          </a:p>
        </p:txBody>
      </p:sp>
      <p:sp>
        <p:nvSpPr>
          <p:cNvPr id="60436" name="Ellipse 8"/>
          <p:cNvSpPr>
            <a:spLocks noChangeArrowheads="1"/>
          </p:cNvSpPr>
          <p:nvPr/>
        </p:nvSpPr>
        <p:spPr bwMode="auto">
          <a:xfrm>
            <a:off x="8143875" y="2955925"/>
            <a:ext cx="428625" cy="214313"/>
          </a:xfrm>
          <a:prstGeom prst="ellipse">
            <a:avLst/>
          </a:prstGeom>
          <a:noFill/>
          <a:ln w="9525" algn="ctr">
            <a:solidFill>
              <a:srgbClr val="009900"/>
            </a:solidFill>
            <a:round/>
            <a:headEnd/>
            <a:tailEnd/>
          </a:ln>
        </p:spPr>
        <p:txBody>
          <a:bodyPr/>
          <a:lstStyle/>
          <a:p>
            <a:pPr algn="ctr"/>
            <a:endParaRPr lang="fr-FR"/>
          </a:p>
        </p:txBody>
      </p:sp>
      <p:sp>
        <p:nvSpPr>
          <p:cNvPr id="60437" name="Ellipse 9"/>
          <p:cNvSpPr>
            <a:spLocks noChangeArrowheads="1"/>
          </p:cNvSpPr>
          <p:nvPr/>
        </p:nvSpPr>
        <p:spPr bwMode="auto">
          <a:xfrm>
            <a:off x="8143875" y="3867150"/>
            <a:ext cx="428625" cy="214313"/>
          </a:xfrm>
          <a:prstGeom prst="ellipse">
            <a:avLst/>
          </a:prstGeom>
          <a:noFill/>
          <a:ln w="9525" algn="ctr">
            <a:solidFill>
              <a:srgbClr val="009900"/>
            </a:solidFill>
            <a:round/>
            <a:headEnd/>
            <a:tailEnd/>
          </a:ln>
        </p:spPr>
        <p:txBody>
          <a:bodyPr/>
          <a:lstStyle/>
          <a:p>
            <a:pPr algn="ctr"/>
            <a:endParaRPr lang="fr-FR"/>
          </a:p>
        </p:txBody>
      </p:sp>
      <p:sp>
        <p:nvSpPr>
          <p:cNvPr id="60438" name="Ellipse 11"/>
          <p:cNvSpPr>
            <a:spLocks noChangeArrowheads="1"/>
          </p:cNvSpPr>
          <p:nvPr/>
        </p:nvSpPr>
        <p:spPr bwMode="auto">
          <a:xfrm>
            <a:off x="8143875" y="4768850"/>
            <a:ext cx="428625" cy="214313"/>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61442" r:id="rId3" imgW="7285351" imgH="5096698" progId="Excel.Chart.8">
              <p:embed/>
            </p:oleObj>
          </a:graphicData>
        </a:graphic>
      </p:graphicFrame>
      <p:sp>
        <p:nvSpPr>
          <p:cNvPr id="61443" name="Titre 1"/>
          <p:cNvSpPr>
            <a:spLocks noGrp="1"/>
          </p:cNvSpPr>
          <p:nvPr>
            <p:ph type="title"/>
          </p:nvPr>
        </p:nvSpPr>
        <p:spPr/>
        <p:txBody>
          <a:bodyPr/>
          <a:lstStyle/>
          <a:p>
            <a:pPr eaLnBrk="1" hangingPunct="1"/>
            <a:r>
              <a:rPr lang="fr-FR" smtClean="0"/>
              <a:t>Discrimination perçue à l’école, l’université : Détail</a:t>
            </a:r>
          </a:p>
        </p:txBody>
      </p:sp>
      <p:sp>
        <p:nvSpPr>
          <p:cNvPr id="61444" name="Espace réservé du texte 2"/>
          <p:cNvSpPr>
            <a:spLocks noGrp="1"/>
          </p:cNvSpPr>
          <p:nvPr>
            <p:ph type="body" sz="half" idx="1"/>
          </p:nvPr>
        </p:nvSpPr>
        <p:spPr>
          <a:xfrm>
            <a:off x="468313" y="571500"/>
            <a:ext cx="8218487" cy="808038"/>
          </a:xfrm>
        </p:spPr>
        <p:txBody>
          <a:bodyPr/>
          <a:lstStyle/>
          <a:p>
            <a:pPr eaLnBrk="1" hangingPunct="1"/>
            <a:r>
              <a:rPr lang="fr-FR" smtClean="0"/>
              <a:t>Q6.Personnellement, pendant votre scolarité ou vos études en [pays de résidence], pensez-vous avoir été traité différemment des autres élèves en raison de </a:t>
            </a:r>
            <a:br>
              <a:rPr lang="fr-FR" smtClean="0"/>
            </a:br>
            <a:r>
              <a:rPr lang="fr-FR" smtClean="0"/>
              <a:t>vos origines…</a:t>
            </a:r>
            <a:endParaRPr lang="fr-FR" sz="1200" i="1" smtClean="0"/>
          </a:p>
        </p:txBody>
      </p:sp>
      <p:sp>
        <p:nvSpPr>
          <p:cNvPr id="61445" name="ZoneTexte 5"/>
          <p:cNvSpPr txBox="1">
            <a:spLocks noChangeArrowheads="1"/>
          </p:cNvSpPr>
          <p:nvPr/>
        </p:nvSpPr>
        <p:spPr bwMode="auto">
          <a:xfrm>
            <a:off x="71438" y="1316038"/>
            <a:ext cx="2703512" cy="277812"/>
          </a:xfrm>
          <a:prstGeom prst="rect">
            <a:avLst/>
          </a:prstGeom>
          <a:noFill/>
          <a:ln w="9525">
            <a:noFill/>
            <a:miter lim="800000"/>
            <a:headEnd/>
            <a:tailEnd/>
          </a:ln>
        </p:spPr>
        <p:txBody>
          <a:bodyPr wrap="none">
            <a:spAutoFit/>
          </a:bodyPr>
          <a:lstStyle/>
          <a:p>
            <a:r>
              <a:rPr lang="fr-FR" sz="1200" b="1" i="1">
                <a:solidFill>
                  <a:srgbClr val="C00000"/>
                </a:solidFill>
              </a:rPr>
              <a:t>… lors des décisions d’orientation</a:t>
            </a:r>
          </a:p>
        </p:txBody>
      </p:sp>
      <p:sp>
        <p:nvSpPr>
          <p:cNvPr id="61446" name="ZoneTexte 6"/>
          <p:cNvSpPr txBox="1">
            <a:spLocks noChangeArrowheads="1"/>
          </p:cNvSpPr>
          <p:nvPr/>
        </p:nvSpPr>
        <p:spPr bwMode="auto">
          <a:xfrm>
            <a:off x="71438" y="3795713"/>
            <a:ext cx="2928937" cy="276225"/>
          </a:xfrm>
          <a:prstGeom prst="rect">
            <a:avLst/>
          </a:prstGeom>
          <a:noFill/>
          <a:ln w="9525">
            <a:noFill/>
            <a:miter lim="800000"/>
            <a:headEnd/>
            <a:tailEnd/>
          </a:ln>
        </p:spPr>
        <p:txBody>
          <a:bodyPr wrap="none">
            <a:spAutoFit/>
          </a:bodyPr>
          <a:lstStyle/>
          <a:p>
            <a:r>
              <a:rPr lang="fr-FR" sz="1200" b="1" i="1">
                <a:solidFill>
                  <a:srgbClr val="C00000"/>
                </a:solidFill>
              </a:rPr>
              <a:t>… dans la façon de s’adresser à vous</a:t>
            </a:r>
          </a:p>
        </p:txBody>
      </p:sp>
      <p:sp>
        <p:nvSpPr>
          <p:cNvPr id="61447"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7254875" y="857250"/>
          <a:ext cx="1603375" cy="2671763"/>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Moins bien traité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7250113" y="4000500"/>
          <a:ext cx="1603375" cy="2011363"/>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1485" name="Ellipse 12"/>
          <p:cNvSpPr>
            <a:spLocks noChangeArrowheads="1"/>
          </p:cNvSpPr>
          <p:nvPr/>
        </p:nvSpPr>
        <p:spPr bwMode="auto">
          <a:xfrm>
            <a:off x="8215313" y="1517650"/>
            <a:ext cx="428625" cy="214313"/>
          </a:xfrm>
          <a:prstGeom prst="ellipse">
            <a:avLst/>
          </a:prstGeom>
          <a:noFill/>
          <a:ln w="9525" algn="ctr">
            <a:solidFill>
              <a:srgbClr val="009900"/>
            </a:solidFill>
            <a:round/>
            <a:headEnd/>
            <a:tailEnd/>
          </a:ln>
        </p:spPr>
        <p:txBody>
          <a:bodyPr/>
          <a:lstStyle/>
          <a:p>
            <a:pPr algn="ctr"/>
            <a:endParaRPr lang="fr-FR"/>
          </a:p>
        </p:txBody>
      </p:sp>
      <p:sp>
        <p:nvSpPr>
          <p:cNvPr id="61486" name="Ellipse 11"/>
          <p:cNvSpPr>
            <a:spLocks noChangeArrowheads="1"/>
          </p:cNvSpPr>
          <p:nvPr/>
        </p:nvSpPr>
        <p:spPr bwMode="auto">
          <a:xfrm>
            <a:off x="8215313" y="4010025"/>
            <a:ext cx="428625" cy="214313"/>
          </a:xfrm>
          <a:prstGeom prst="ellipse">
            <a:avLst/>
          </a:prstGeom>
          <a:noFill/>
          <a:ln w="9525" algn="ctr">
            <a:solidFill>
              <a:srgbClr val="009900"/>
            </a:solidFill>
            <a:round/>
            <a:headEnd/>
            <a:tailEnd/>
          </a:ln>
        </p:spPr>
        <p:txBody>
          <a:bodyPr/>
          <a:lstStyle/>
          <a:p>
            <a:pPr algn="ctr"/>
            <a:endParaRPr lang="fr-FR"/>
          </a:p>
        </p:txBody>
      </p:sp>
      <p:sp>
        <p:nvSpPr>
          <p:cNvPr id="61487" name="Ellipse 14"/>
          <p:cNvSpPr>
            <a:spLocks noChangeArrowheads="1"/>
          </p:cNvSpPr>
          <p:nvPr/>
        </p:nvSpPr>
        <p:spPr bwMode="auto">
          <a:xfrm>
            <a:off x="8215313" y="5527675"/>
            <a:ext cx="428625" cy="214313"/>
          </a:xfrm>
          <a:prstGeom prst="ellipse">
            <a:avLst/>
          </a:prstGeom>
          <a:noFill/>
          <a:ln w="9525" algn="ctr">
            <a:solidFill>
              <a:srgbClr val="009900"/>
            </a:solidFill>
            <a:round/>
            <a:headEnd/>
            <a:tailEnd/>
          </a:ln>
        </p:spPr>
        <p:txBody>
          <a:bodyPr/>
          <a:lstStyle/>
          <a:p>
            <a:pPr algn="ctr"/>
            <a:endParaRPr lang="fr-FR"/>
          </a:p>
        </p:txBody>
      </p:sp>
      <p:sp>
        <p:nvSpPr>
          <p:cNvPr id="61488" name="ZoneTexte 13"/>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62466" r:id="rId3" imgW="7285351" imgH="5096698" progId="Excel.Chart.8">
              <p:embed/>
            </p:oleObj>
          </a:graphicData>
        </a:graphic>
      </p:graphicFrame>
      <p:sp>
        <p:nvSpPr>
          <p:cNvPr id="62467" name="Titre 1"/>
          <p:cNvSpPr>
            <a:spLocks noGrp="1"/>
          </p:cNvSpPr>
          <p:nvPr>
            <p:ph type="title"/>
          </p:nvPr>
        </p:nvSpPr>
        <p:spPr/>
        <p:txBody>
          <a:bodyPr/>
          <a:lstStyle/>
          <a:p>
            <a:pPr eaLnBrk="1" hangingPunct="1"/>
            <a:r>
              <a:rPr lang="fr-FR" smtClean="0"/>
              <a:t>Discrimination perçue à l’école, l’université : Détail</a:t>
            </a:r>
          </a:p>
        </p:txBody>
      </p:sp>
      <p:sp>
        <p:nvSpPr>
          <p:cNvPr id="62468" name="Espace réservé du texte 2"/>
          <p:cNvSpPr>
            <a:spLocks noGrp="1"/>
          </p:cNvSpPr>
          <p:nvPr>
            <p:ph type="body" sz="half" idx="1"/>
          </p:nvPr>
        </p:nvSpPr>
        <p:spPr>
          <a:xfrm>
            <a:off x="468313" y="571500"/>
            <a:ext cx="8218487" cy="808038"/>
          </a:xfrm>
        </p:spPr>
        <p:txBody>
          <a:bodyPr/>
          <a:lstStyle/>
          <a:p>
            <a:pPr eaLnBrk="1" hangingPunct="1"/>
            <a:r>
              <a:rPr lang="fr-FR" smtClean="0"/>
              <a:t>Q6.Personnellement, pendant votre scolarité ou vos études en [pays de résidence], pensez-vous avoir été traité différemment des autres élèves en raison de </a:t>
            </a:r>
            <a:br>
              <a:rPr lang="fr-FR" smtClean="0"/>
            </a:br>
            <a:r>
              <a:rPr lang="fr-FR" smtClean="0"/>
              <a:t>vos origines…</a:t>
            </a:r>
            <a:endParaRPr lang="fr-FR" sz="1200" i="1" smtClean="0"/>
          </a:p>
        </p:txBody>
      </p:sp>
      <p:sp>
        <p:nvSpPr>
          <p:cNvPr id="62469" name="ZoneTexte 5"/>
          <p:cNvSpPr txBox="1">
            <a:spLocks noChangeArrowheads="1"/>
          </p:cNvSpPr>
          <p:nvPr/>
        </p:nvSpPr>
        <p:spPr bwMode="auto">
          <a:xfrm>
            <a:off x="71438" y="1316038"/>
            <a:ext cx="1565275" cy="277812"/>
          </a:xfrm>
          <a:prstGeom prst="rect">
            <a:avLst/>
          </a:prstGeom>
          <a:noFill/>
          <a:ln w="9525">
            <a:noFill/>
            <a:miter lim="800000"/>
            <a:headEnd/>
            <a:tailEnd/>
          </a:ln>
        </p:spPr>
        <p:txBody>
          <a:bodyPr wrap="none">
            <a:spAutoFit/>
          </a:bodyPr>
          <a:lstStyle/>
          <a:p>
            <a:r>
              <a:rPr lang="fr-FR" sz="1200" b="1" i="1">
                <a:solidFill>
                  <a:srgbClr val="C00000"/>
                </a:solidFill>
              </a:rPr>
              <a:t>… dans la notation</a:t>
            </a:r>
          </a:p>
        </p:txBody>
      </p:sp>
      <p:sp>
        <p:nvSpPr>
          <p:cNvPr id="62470" name="ZoneTexte 6"/>
          <p:cNvSpPr txBox="1">
            <a:spLocks noChangeArrowheads="1"/>
          </p:cNvSpPr>
          <p:nvPr/>
        </p:nvSpPr>
        <p:spPr bwMode="auto">
          <a:xfrm>
            <a:off x="71438" y="3795713"/>
            <a:ext cx="2865437" cy="276225"/>
          </a:xfrm>
          <a:prstGeom prst="rect">
            <a:avLst/>
          </a:prstGeom>
          <a:noFill/>
          <a:ln w="9525">
            <a:noFill/>
            <a:miter lim="800000"/>
            <a:headEnd/>
            <a:tailEnd/>
          </a:ln>
        </p:spPr>
        <p:txBody>
          <a:bodyPr wrap="none">
            <a:spAutoFit/>
          </a:bodyPr>
          <a:lstStyle/>
          <a:p>
            <a:r>
              <a:rPr lang="fr-FR" sz="1200" b="1" i="1">
                <a:solidFill>
                  <a:srgbClr val="C00000"/>
                </a:solidFill>
              </a:rPr>
              <a:t>… dans la discipline et les sanctions</a:t>
            </a:r>
          </a:p>
        </p:txBody>
      </p:sp>
      <p:sp>
        <p:nvSpPr>
          <p:cNvPr id="62471"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sp>
        <p:nvSpPr>
          <p:cNvPr id="62472" name="Ellipse 12"/>
          <p:cNvSpPr>
            <a:spLocks noChangeArrowheads="1"/>
          </p:cNvSpPr>
          <p:nvPr/>
        </p:nvSpPr>
        <p:spPr bwMode="auto">
          <a:xfrm>
            <a:off x="8224838" y="1527175"/>
            <a:ext cx="428625" cy="214313"/>
          </a:xfrm>
          <a:prstGeom prst="ellipse">
            <a:avLst/>
          </a:prstGeom>
          <a:noFill/>
          <a:ln w="9525" algn="ctr">
            <a:solidFill>
              <a:srgbClr val="009900"/>
            </a:solidFill>
            <a:round/>
            <a:headEnd/>
            <a:tailEnd/>
          </a:ln>
        </p:spPr>
        <p:txBody>
          <a:bodyPr/>
          <a:lstStyle/>
          <a:p>
            <a:pPr algn="ctr"/>
            <a:endParaRPr lang="fr-FR"/>
          </a:p>
        </p:txBody>
      </p:sp>
      <p:graphicFrame>
        <p:nvGraphicFramePr>
          <p:cNvPr id="14" name="Tableau 13"/>
          <p:cNvGraphicFramePr>
            <a:graphicFrameLocks noGrp="1"/>
          </p:cNvGraphicFramePr>
          <p:nvPr/>
        </p:nvGraphicFramePr>
        <p:xfrm>
          <a:off x="7254875" y="857250"/>
          <a:ext cx="1603375" cy="2671763"/>
        </p:xfrm>
        <a:graphic>
          <a:graphicData uri="http://schemas.openxmlformats.org/drawingml/2006/table">
            <a:tbl>
              <a:tblPr firstRow="1" bandRow="1">
                <a:tableStyleId>{5C22544A-7EE6-4342-B048-85BDC9FD1C3A}</a:tableStyleId>
              </a:tblPr>
              <a:tblGrid>
                <a:gridCol w="801686"/>
                <a:gridCol w="801686"/>
              </a:tblGrid>
              <a:tr h="249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Moins bien traité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83">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au 15"/>
          <p:cNvGraphicFramePr>
            <a:graphicFrameLocks noGrp="1"/>
          </p:cNvGraphicFramePr>
          <p:nvPr/>
        </p:nvGraphicFramePr>
        <p:xfrm>
          <a:off x="7259638" y="4000500"/>
          <a:ext cx="1603375" cy="2011363"/>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10%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2510" name="Ellipse 11"/>
          <p:cNvSpPr>
            <a:spLocks noChangeArrowheads="1"/>
          </p:cNvSpPr>
          <p:nvPr/>
        </p:nvSpPr>
        <p:spPr bwMode="auto">
          <a:xfrm>
            <a:off x="8224838" y="2786063"/>
            <a:ext cx="428625" cy="214312"/>
          </a:xfrm>
          <a:prstGeom prst="ellipse">
            <a:avLst/>
          </a:prstGeom>
          <a:noFill/>
          <a:ln w="9525" algn="ctr">
            <a:solidFill>
              <a:srgbClr val="009900"/>
            </a:solidFill>
            <a:round/>
            <a:headEnd/>
            <a:tailEnd/>
          </a:ln>
        </p:spPr>
        <p:txBody>
          <a:bodyPr/>
          <a:lstStyle/>
          <a:p>
            <a:pPr algn="ctr"/>
            <a:endParaRPr lang="fr-FR"/>
          </a:p>
        </p:txBody>
      </p:sp>
      <p:sp>
        <p:nvSpPr>
          <p:cNvPr id="62511" name="Ellipse 16"/>
          <p:cNvSpPr>
            <a:spLocks noChangeArrowheads="1"/>
          </p:cNvSpPr>
          <p:nvPr/>
        </p:nvSpPr>
        <p:spPr bwMode="auto">
          <a:xfrm>
            <a:off x="8224838" y="5018088"/>
            <a:ext cx="428625" cy="214312"/>
          </a:xfrm>
          <a:prstGeom prst="ellipse">
            <a:avLst/>
          </a:prstGeom>
          <a:noFill/>
          <a:ln w="9525" algn="ctr">
            <a:solidFill>
              <a:srgbClr val="009900"/>
            </a:solidFill>
            <a:round/>
            <a:headEnd/>
            <a:tailEnd/>
          </a:ln>
        </p:spPr>
        <p:txBody>
          <a:bodyPr/>
          <a:lstStyle/>
          <a:p>
            <a:pPr algn="ctr"/>
            <a:endParaRPr lang="fr-FR"/>
          </a:p>
        </p:txBody>
      </p:sp>
      <p:sp>
        <p:nvSpPr>
          <p:cNvPr id="62512" name="ZoneTexte 14"/>
          <p:cNvSpPr txBox="1">
            <a:spLocks noChangeArrowheads="1"/>
          </p:cNvSpPr>
          <p:nvPr/>
        </p:nvSpPr>
        <p:spPr bwMode="auto">
          <a:xfrm>
            <a:off x="6786563"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Perception de discriminations </a:t>
            </a:r>
            <a:r>
              <a:rPr lang="fr-FR" sz="2400" b="1" i="1" u="sng" dirty="0">
                <a:solidFill>
                  <a:srgbClr val="E63C14"/>
                </a:solidFill>
              </a:rPr>
              <a:t>dans la vie professionnelle </a:t>
            </a:r>
            <a:r>
              <a:rPr lang="fr-FR" sz="2400" b="1" i="1" dirty="0">
                <a:solidFill>
                  <a:srgbClr val="E63C14"/>
                </a:solidFill>
              </a:rPr>
              <a:t>:</a:t>
            </a:r>
          </a:p>
          <a:p>
            <a:pPr algn="ctr">
              <a:defRPr/>
            </a:pPr>
            <a:endParaRPr lang="fr-FR" b="1" i="1" dirty="0">
              <a:solidFill>
                <a:srgbClr val="E63C14"/>
              </a:solidFill>
            </a:endParaRPr>
          </a:p>
          <a:p>
            <a:pPr algn="ctr">
              <a:defRPr/>
            </a:pPr>
            <a:r>
              <a:rPr lang="fr-FR" b="1" i="1" dirty="0">
                <a:solidFill>
                  <a:srgbClr val="000000"/>
                </a:solidFill>
              </a:rPr>
              <a:t>« 38% des jeunes actifs déclarent avoir subi des traitements inégalitaires dans leur vie professionnelle »</a:t>
            </a:r>
          </a:p>
          <a:p>
            <a:pPr algn="ctr">
              <a:defRPr/>
            </a:pPr>
            <a:r>
              <a:rPr lang="fr-FR" sz="2400" b="1" i="1" dirty="0">
                <a:solidFill>
                  <a:srgbClr val="E63C14"/>
                </a:solidFill>
              </a:rPr>
              <a:t>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re 1"/>
          <p:cNvSpPr>
            <a:spLocks noGrp="1"/>
          </p:cNvSpPr>
          <p:nvPr>
            <p:ph type="title"/>
          </p:nvPr>
        </p:nvSpPr>
        <p:spPr/>
        <p:txBody>
          <a:bodyPr/>
          <a:lstStyle/>
          <a:p>
            <a:pPr eaLnBrk="1" hangingPunct="1"/>
            <a:r>
              <a:rPr lang="fr-FR" smtClean="0"/>
              <a:t>Discriminations perçues dans la vie professionnelle : Ensemble</a:t>
            </a:r>
          </a:p>
        </p:txBody>
      </p:sp>
      <p:sp>
        <p:nvSpPr>
          <p:cNvPr id="63492" name="Espace réservé du texte 5"/>
          <p:cNvSpPr>
            <a:spLocks noGrp="1"/>
          </p:cNvSpPr>
          <p:nvPr>
            <p:ph type="body" sz="half" idx="1"/>
          </p:nvPr>
        </p:nvSpPr>
        <p:spPr>
          <a:xfrm>
            <a:off x="468313" y="620713"/>
            <a:ext cx="8218487" cy="1022350"/>
          </a:xfrm>
        </p:spPr>
        <p:txBody>
          <a:bodyPr/>
          <a:lstStyle/>
          <a:p>
            <a:pPr eaLnBrk="1" hangingPunct="1"/>
            <a:r>
              <a:rPr lang="fr-FR" smtClean="0"/>
              <a:t>Q8. Pensez-vous avoir subi des traitements inégalitaires ou des attitudes racistes en raison de votre origine…</a:t>
            </a:r>
            <a:endParaRPr lang="fr-FR" sz="1200" i="1" smtClean="0"/>
          </a:p>
        </p:txBody>
      </p:sp>
      <p:sp>
        <p:nvSpPr>
          <p:cNvPr id="63493" name="ZoneTexte 6"/>
          <p:cNvSpPr txBox="1">
            <a:spLocks noChangeArrowheads="1"/>
          </p:cNvSpPr>
          <p:nvPr/>
        </p:nvSpPr>
        <p:spPr bwMode="auto">
          <a:xfrm>
            <a:off x="4286250" y="1928813"/>
            <a:ext cx="1004888"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63490" name="Espace réservé du contenu 4"/>
          <p:cNvGraphicFramePr>
            <a:graphicFrameLocks/>
          </p:cNvGraphicFramePr>
          <p:nvPr/>
        </p:nvGraphicFramePr>
        <p:xfrm>
          <a:off x="0" y="1785938"/>
          <a:ext cx="7753350" cy="4857750"/>
        </p:xfrm>
        <a:graphic>
          <a:graphicData uri="http://schemas.openxmlformats.org/presentationml/2006/ole">
            <p:oleObj spid="_x0000_s63490" r:id="rId3" imgW="7754784" imgH="4858933" progId="Excel.Chart.8">
              <p:embed/>
            </p:oleObj>
          </a:graphicData>
        </a:graphic>
      </p:graphicFrame>
      <p:graphicFrame>
        <p:nvGraphicFramePr>
          <p:cNvPr id="8" name="Tableau 7"/>
          <p:cNvGraphicFramePr>
            <a:graphicFrameLocks noGrp="1"/>
          </p:cNvGraphicFramePr>
          <p:nvPr/>
        </p:nvGraphicFramePr>
        <p:xfrm>
          <a:off x="7278688" y="2092325"/>
          <a:ext cx="1651000" cy="1811338"/>
        </p:xfrm>
        <a:graphic>
          <a:graphicData uri="http://schemas.openxmlformats.org/drawingml/2006/table">
            <a:tbl>
              <a:tblPr firstRow="1" bandRow="1">
                <a:tableStyleId>{5C22544A-7EE6-4342-B048-85BDC9FD1C3A}</a:tableStyleId>
              </a:tblPr>
              <a:tblGrid>
                <a:gridCol w="825499"/>
                <a:gridCol w="825499"/>
              </a:tblGrid>
              <a:tr h="905865">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5865">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au 8"/>
          <p:cNvGraphicFramePr>
            <a:graphicFrameLocks noGrp="1"/>
          </p:cNvGraphicFramePr>
          <p:nvPr/>
        </p:nvGraphicFramePr>
        <p:xfrm>
          <a:off x="6500813" y="1450975"/>
          <a:ext cx="2476500" cy="639763"/>
        </p:xfrm>
        <a:graphic>
          <a:graphicData uri="http://schemas.openxmlformats.org/drawingml/2006/table">
            <a:tbl>
              <a:tblPr firstRow="1" bandRow="1">
                <a:tableStyleId>{5C22544A-7EE6-4342-B048-85BDC9FD1C3A}</a:tableStyleId>
              </a:tblPr>
              <a:tblGrid>
                <a:gridCol w="825499"/>
                <a:gridCol w="825499"/>
                <a:gridCol w="825499"/>
              </a:tblGrid>
              <a:tr h="0">
                <a:tc gridSpan="3">
                  <a:txBody>
                    <a:bodyPr/>
                    <a:lstStyle/>
                    <a:p>
                      <a:pPr algn="ctr"/>
                      <a:r>
                        <a:rPr lang="fr-FR" sz="900" b="1" i="1" dirty="0" smtClean="0">
                          <a:solidFill>
                            <a:srgbClr val="0070C0"/>
                          </a:solidFill>
                        </a:rPr>
                        <a:t>                       ST 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6778">
                <a:tc>
                  <a:txBody>
                    <a:bodyPr/>
                    <a:lstStyle/>
                    <a:p>
                      <a:pPr algn="ct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3504" name="Ellipse 9"/>
          <p:cNvSpPr>
            <a:spLocks noChangeArrowheads="1"/>
          </p:cNvSpPr>
          <p:nvPr/>
        </p:nvSpPr>
        <p:spPr bwMode="auto">
          <a:xfrm>
            <a:off x="7466013" y="2428875"/>
            <a:ext cx="428625" cy="214313"/>
          </a:xfrm>
          <a:prstGeom prst="ellipse">
            <a:avLst/>
          </a:prstGeom>
          <a:noFill/>
          <a:ln w="9525" algn="ctr">
            <a:solidFill>
              <a:srgbClr val="009900"/>
            </a:solidFill>
            <a:round/>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Espace réservé du contenu 4"/>
          <p:cNvGraphicFramePr>
            <a:graphicFrameLocks/>
          </p:cNvGraphicFramePr>
          <p:nvPr/>
        </p:nvGraphicFramePr>
        <p:xfrm>
          <a:off x="571500" y="1906588"/>
          <a:ext cx="6858000" cy="5094287"/>
        </p:xfrm>
        <a:graphic>
          <a:graphicData uri="http://schemas.openxmlformats.org/presentationml/2006/ole">
            <p:oleObj spid="_x0000_s4098" r:id="rId3" imgW="6858594" imgH="5090601" progId="Excel.Chart.8">
              <p:embed/>
            </p:oleObj>
          </a:graphicData>
        </a:graphic>
      </p:graphicFrame>
      <p:graphicFrame>
        <p:nvGraphicFramePr>
          <p:cNvPr id="13" name="Tableau 12"/>
          <p:cNvGraphicFramePr>
            <a:graphicFrameLocks noGrp="1"/>
          </p:cNvGraphicFramePr>
          <p:nvPr/>
        </p:nvGraphicFramePr>
        <p:xfrm>
          <a:off x="6572250" y="1357313"/>
          <a:ext cx="2405058" cy="2672373"/>
        </p:xfrm>
        <a:graphic>
          <a:graphicData uri="http://schemas.openxmlformats.org/drawingml/2006/table">
            <a:tbl>
              <a:tblPr firstRow="1" bandRow="1">
                <a:tableStyleId>{5C22544A-7EE6-4342-B048-85BDC9FD1C3A}</a:tableStyleId>
              </a:tblPr>
              <a:tblGrid>
                <a:gridCol w="801686"/>
                <a:gridCol w="801686"/>
                <a:gridCol w="801686"/>
              </a:tblGrid>
              <a:tr h="249194">
                <a:tc>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148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r>
                        <a:rPr lang="fr-FR" sz="1050" b="1" dirty="0" smtClean="0">
                          <a:solidFill>
                            <a:schemeClr val="accent1"/>
                          </a:solidFill>
                        </a:rPr>
                        <a:t>82%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r>
                        <a:rPr lang="fr-FR" sz="1050" b="1" dirty="0" smtClean="0">
                          <a:solidFill>
                            <a:schemeClr val="accent1"/>
                          </a:solidFill>
                        </a:rPr>
                        <a:t>92%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r>
                        <a:rPr lang="fr-FR" sz="1050" b="1" dirty="0" smtClean="0">
                          <a:solidFill>
                            <a:schemeClr val="accent1"/>
                          </a:solidFill>
                        </a:rPr>
                        <a:t>85%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1462">
                <a:tc>
                  <a:txBody>
                    <a:bodyPr/>
                    <a:lstStyle/>
                    <a:p>
                      <a:pPr algn="ctr"/>
                      <a:r>
                        <a:rPr lang="fr-FR" sz="1050" b="1" dirty="0" smtClean="0">
                          <a:solidFill>
                            <a:schemeClr val="accent1"/>
                          </a:solidFill>
                        </a:rPr>
                        <a:t>63%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130" name="Espace réservé du texte 2"/>
          <p:cNvSpPr>
            <a:spLocks noGrp="1"/>
          </p:cNvSpPr>
          <p:nvPr>
            <p:ph type="body" sz="half" idx="1"/>
          </p:nvPr>
        </p:nvSpPr>
        <p:spPr/>
        <p:txBody>
          <a:bodyPr/>
          <a:lstStyle/>
          <a:p>
            <a:pPr eaLnBrk="1" hangingPunct="1"/>
            <a:r>
              <a:rPr lang="fr-FR" smtClean="0"/>
              <a:t>Q3. Dans votre vie quotidienne, fréquentez-vous…</a:t>
            </a:r>
          </a:p>
        </p:txBody>
      </p:sp>
      <p:sp>
        <p:nvSpPr>
          <p:cNvPr id="4131" name="ZoneTexte 5"/>
          <p:cNvSpPr txBox="1">
            <a:spLocks noChangeArrowheads="1"/>
          </p:cNvSpPr>
          <p:nvPr/>
        </p:nvSpPr>
        <p:spPr bwMode="auto">
          <a:xfrm>
            <a:off x="71438" y="1581150"/>
            <a:ext cx="5740400" cy="276225"/>
          </a:xfrm>
          <a:prstGeom prst="rect">
            <a:avLst/>
          </a:prstGeom>
          <a:noFill/>
          <a:ln w="9525">
            <a:noFill/>
            <a:miter lim="800000"/>
            <a:headEnd/>
            <a:tailEnd/>
          </a:ln>
        </p:spPr>
        <p:txBody>
          <a:bodyPr wrap="none">
            <a:spAutoFit/>
          </a:bodyPr>
          <a:lstStyle/>
          <a:p>
            <a:r>
              <a:rPr lang="fr-FR" sz="1200" b="1" i="1">
                <a:solidFill>
                  <a:srgbClr val="C00000"/>
                </a:solidFill>
              </a:rPr>
              <a:t>…des personnes étrangères ou d’origine étrangère (autres que marocaines)</a:t>
            </a:r>
          </a:p>
        </p:txBody>
      </p:sp>
      <p:sp>
        <p:nvSpPr>
          <p:cNvPr id="4132" name="ZoneTexte 7"/>
          <p:cNvSpPr txBox="1">
            <a:spLocks noChangeArrowheads="1"/>
          </p:cNvSpPr>
          <p:nvPr/>
        </p:nvSpPr>
        <p:spPr bwMode="auto">
          <a:xfrm>
            <a:off x="4068763" y="1143000"/>
            <a:ext cx="1006475" cy="230188"/>
          </a:xfrm>
          <a:prstGeom prst="rect">
            <a:avLst/>
          </a:prstGeom>
          <a:noFill/>
          <a:ln w="9525">
            <a:noFill/>
            <a:miter lim="800000"/>
            <a:headEnd/>
            <a:tailEnd/>
          </a:ln>
        </p:spPr>
        <p:txBody>
          <a:bodyPr wrap="none">
            <a:spAutoFit/>
          </a:bodyPr>
          <a:lstStyle/>
          <a:p>
            <a:pPr algn="ctr"/>
            <a:r>
              <a:rPr lang="fr-FR" sz="900" b="1" i="1"/>
              <a:t>Résultats en %</a:t>
            </a:r>
          </a:p>
        </p:txBody>
      </p:sp>
      <p:sp>
        <p:nvSpPr>
          <p:cNvPr id="11" name="Titre 1"/>
          <p:cNvSpPr txBox="1">
            <a:spLocks/>
          </p:cNvSpPr>
          <p:nvPr/>
        </p:nvSpPr>
        <p:spPr bwMode="auto">
          <a:xfrm>
            <a:off x="609600" y="71438"/>
            <a:ext cx="8229600" cy="503237"/>
          </a:xfrm>
          <a:prstGeom prst="rect">
            <a:avLst/>
          </a:prstGeom>
          <a:noFill/>
          <a:ln w="9525">
            <a:noFill/>
            <a:miter lim="800000"/>
            <a:headEnd/>
            <a:tailEnd/>
          </a:ln>
          <a:effectLst/>
        </p:spPr>
        <p:txBody>
          <a:bodyPr anchor="ctr"/>
          <a:lstStyle/>
          <a:p>
            <a:pPr algn="ctr">
              <a:defRPr/>
            </a:pPr>
            <a:r>
              <a:rPr lang="fr-FR" sz="2000" b="1" kern="0" dirty="0">
                <a:solidFill>
                  <a:srgbClr val="E63C14"/>
                </a:solidFill>
                <a:latin typeface="+mj-lt"/>
                <a:ea typeface="+mj-ea"/>
                <a:cs typeface="+mj-cs"/>
              </a:rPr>
              <a:t>Fréquentations communautaires : détail</a:t>
            </a:r>
          </a:p>
        </p:txBody>
      </p:sp>
      <p:sp>
        <p:nvSpPr>
          <p:cNvPr id="4134" name="Ellipse 8"/>
          <p:cNvSpPr>
            <a:spLocks noChangeArrowheads="1"/>
          </p:cNvSpPr>
          <p:nvPr/>
        </p:nvSpPr>
        <p:spPr bwMode="auto">
          <a:xfrm>
            <a:off x="8337550" y="2027238"/>
            <a:ext cx="428625" cy="214312"/>
          </a:xfrm>
          <a:prstGeom prst="ellipse">
            <a:avLst/>
          </a:prstGeom>
          <a:noFill/>
          <a:ln w="9525" algn="ctr">
            <a:solidFill>
              <a:srgbClr val="009900"/>
            </a:solidFill>
            <a:round/>
            <a:headEnd/>
            <a:tailEnd/>
          </a:ln>
        </p:spPr>
        <p:txBody>
          <a:bodyPr/>
          <a:lstStyle/>
          <a:p>
            <a:pPr algn="ctr"/>
            <a:endParaRPr lang="fr-FR"/>
          </a:p>
        </p:txBody>
      </p:sp>
      <p:sp>
        <p:nvSpPr>
          <p:cNvPr id="4135" name="Ellipse 9"/>
          <p:cNvSpPr>
            <a:spLocks noChangeArrowheads="1"/>
          </p:cNvSpPr>
          <p:nvPr/>
        </p:nvSpPr>
        <p:spPr bwMode="auto">
          <a:xfrm>
            <a:off x="8337550" y="3035300"/>
            <a:ext cx="428625" cy="214313"/>
          </a:xfrm>
          <a:prstGeom prst="ellipse">
            <a:avLst/>
          </a:prstGeom>
          <a:noFill/>
          <a:ln w="9525" algn="ctr">
            <a:solidFill>
              <a:srgbClr val="009900"/>
            </a:solidFill>
            <a:round/>
            <a:headEnd/>
            <a:tailEnd/>
          </a:ln>
        </p:spPr>
        <p:txBody>
          <a:bodyPr/>
          <a:lstStyle/>
          <a:p>
            <a:pPr algn="ctr"/>
            <a:endParaRPr lang="fr-FR"/>
          </a:p>
        </p:txBody>
      </p:sp>
      <p:sp>
        <p:nvSpPr>
          <p:cNvPr id="4136" name="ZoneTexte 13"/>
          <p:cNvSpPr txBox="1">
            <a:spLocks noChangeArrowheads="1"/>
          </p:cNvSpPr>
          <p:nvPr/>
        </p:nvSpPr>
        <p:spPr bwMode="auto">
          <a:xfrm>
            <a:off x="6572250"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Espace réservé du contenu 4"/>
          <p:cNvGraphicFramePr>
            <a:graphicFrameLocks noGrp="1"/>
          </p:cNvGraphicFramePr>
          <p:nvPr>
            <p:ph sz="half" idx="2"/>
          </p:nvPr>
        </p:nvGraphicFramePr>
        <p:xfrm>
          <a:off x="285750" y="1285875"/>
          <a:ext cx="7286625" cy="5094288"/>
        </p:xfrm>
        <a:graphic>
          <a:graphicData uri="http://schemas.openxmlformats.org/presentationml/2006/ole">
            <p:oleObj spid="_x0000_s64514" r:id="rId3" imgW="7285351" imgH="5096698" progId="Excel.Chart.8">
              <p:embed/>
            </p:oleObj>
          </a:graphicData>
        </a:graphic>
      </p:graphicFrame>
      <p:sp>
        <p:nvSpPr>
          <p:cNvPr id="64515" name="Titre 1"/>
          <p:cNvSpPr>
            <a:spLocks noGrp="1"/>
          </p:cNvSpPr>
          <p:nvPr>
            <p:ph type="title"/>
          </p:nvPr>
        </p:nvSpPr>
        <p:spPr/>
        <p:txBody>
          <a:bodyPr/>
          <a:lstStyle/>
          <a:p>
            <a:pPr eaLnBrk="1" hangingPunct="1"/>
            <a:r>
              <a:rPr lang="fr-FR" smtClean="0"/>
              <a:t>Discriminations perçues dans la vie professionnelle : Détail</a:t>
            </a:r>
          </a:p>
        </p:txBody>
      </p:sp>
      <p:sp>
        <p:nvSpPr>
          <p:cNvPr id="64516" name="Espace réservé du texte 2"/>
          <p:cNvSpPr>
            <a:spLocks noGrp="1"/>
          </p:cNvSpPr>
          <p:nvPr>
            <p:ph type="body" sz="half" idx="1"/>
          </p:nvPr>
        </p:nvSpPr>
        <p:spPr>
          <a:xfrm>
            <a:off x="468313" y="571500"/>
            <a:ext cx="8218487" cy="808038"/>
          </a:xfrm>
        </p:spPr>
        <p:txBody>
          <a:bodyPr/>
          <a:lstStyle/>
          <a:p>
            <a:pPr eaLnBrk="1" hangingPunct="1"/>
            <a:r>
              <a:rPr lang="fr-FR" smtClean="0"/>
              <a:t>Q8. Pensez-vous avoir subi des traitements inégalitaires ou des attitudes racistes en raison de votre origine…</a:t>
            </a:r>
            <a:endParaRPr lang="fr-FR" sz="1200" i="1" smtClean="0"/>
          </a:p>
        </p:txBody>
      </p:sp>
      <p:sp>
        <p:nvSpPr>
          <p:cNvPr id="64517" name="ZoneTexte 5"/>
          <p:cNvSpPr txBox="1">
            <a:spLocks noChangeArrowheads="1"/>
          </p:cNvSpPr>
          <p:nvPr/>
        </p:nvSpPr>
        <p:spPr bwMode="auto">
          <a:xfrm>
            <a:off x="71438" y="1316038"/>
            <a:ext cx="2798762" cy="277812"/>
          </a:xfrm>
          <a:prstGeom prst="rect">
            <a:avLst/>
          </a:prstGeom>
          <a:noFill/>
          <a:ln w="9525">
            <a:noFill/>
            <a:miter lim="800000"/>
            <a:headEnd/>
            <a:tailEnd/>
          </a:ln>
        </p:spPr>
        <p:txBody>
          <a:bodyPr wrap="none">
            <a:spAutoFit/>
          </a:bodyPr>
          <a:lstStyle/>
          <a:p>
            <a:r>
              <a:rPr lang="fr-FR" sz="1200" b="1" i="1">
                <a:solidFill>
                  <a:srgbClr val="C00000"/>
                </a:solidFill>
              </a:rPr>
              <a:t>… lors de votre recherche de travail</a:t>
            </a:r>
          </a:p>
        </p:txBody>
      </p:sp>
      <p:sp>
        <p:nvSpPr>
          <p:cNvPr id="64518" name="ZoneTexte 6"/>
          <p:cNvSpPr txBox="1">
            <a:spLocks noChangeArrowheads="1"/>
          </p:cNvSpPr>
          <p:nvPr/>
        </p:nvSpPr>
        <p:spPr bwMode="auto">
          <a:xfrm>
            <a:off x="71438" y="3795713"/>
            <a:ext cx="2187575" cy="276225"/>
          </a:xfrm>
          <a:prstGeom prst="rect">
            <a:avLst/>
          </a:prstGeom>
          <a:noFill/>
          <a:ln w="9525">
            <a:noFill/>
            <a:miter lim="800000"/>
            <a:headEnd/>
            <a:tailEnd/>
          </a:ln>
        </p:spPr>
        <p:txBody>
          <a:bodyPr wrap="none">
            <a:spAutoFit/>
          </a:bodyPr>
          <a:lstStyle/>
          <a:p>
            <a:r>
              <a:rPr lang="fr-FR" sz="1200" b="1" i="1">
                <a:solidFill>
                  <a:srgbClr val="C00000"/>
                </a:solidFill>
              </a:rPr>
              <a:t>… dans votre emploi actuel</a:t>
            </a:r>
          </a:p>
        </p:txBody>
      </p:sp>
      <p:sp>
        <p:nvSpPr>
          <p:cNvPr id="64519" name="ZoneTexte 7"/>
          <p:cNvSpPr txBox="1">
            <a:spLocks noChangeArrowheads="1"/>
          </p:cNvSpPr>
          <p:nvPr/>
        </p:nvSpPr>
        <p:spPr bwMode="auto">
          <a:xfrm>
            <a:off x="4068763" y="1341438"/>
            <a:ext cx="1006475" cy="230187"/>
          </a:xfrm>
          <a:prstGeom prst="rect">
            <a:avLst/>
          </a:prstGeom>
          <a:noFill/>
          <a:ln w="9525">
            <a:noFill/>
            <a:miter lim="800000"/>
            <a:headEnd/>
            <a:tailEnd/>
          </a:ln>
        </p:spPr>
        <p:txBody>
          <a:bodyPr wrap="none">
            <a:spAutoFit/>
          </a:bodyPr>
          <a:lstStyle/>
          <a:p>
            <a:pPr algn="ctr"/>
            <a:r>
              <a:rPr lang="fr-FR" sz="900" b="1" i="1"/>
              <a:t>Résultats en %</a:t>
            </a:r>
          </a:p>
        </p:txBody>
      </p:sp>
      <p:graphicFrame>
        <p:nvGraphicFramePr>
          <p:cNvPr id="10" name="Tableau 9"/>
          <p:cNvGraphicFramePr>
            <a:graphicFrameLocks noGrp="1"/>
          </p:cNvGraphicFramePr>
          <p:nvPr/>
        </p:nvGraphicFramePr>
        <p:xfrm>
          <a:off x="7323138" y="928688"/>
          <a:ext cx="1603375" cy="2651125"/>
        </p:xfrm>
        <a:graphic>
          <a:graphicData uri="http://schemas.openxmlformats.org/drawingml/2006/table">
            <a:tbl>
              <a:tblPr firstRow="1" bandRow="1">
                <a:tableStyleId>{5C22544A-7EE6-4342-B048-85BDC9FD1C3A}</a:tableStyleId>
              </a:tblPr>
              <a:tblGrid>
                <a:gridCol w="801686"/>
                <a:gridCol w="801686"/>
              </a:tblGrid>
              <a:tr h="14287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8590">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31%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au 10"/>
          <p:cNvGraphicFramePr>
            <a:graphicFrameLocks noGrp="1"/>
          </p:cNvGraphicFramePr>
          <p:nvPr/>
        </p:nvGraphicFramePr>
        <p:xfrm>
          <a:off x="7326313" y="4019550"/>
          <a:ext cx="1603375" cy="2011363"/>
        </p:xfrm>
        <a:graphic>
          <a:graphicData uri="http://schemas.openxmlformats.org/drawingml/2006/table">
            <a:tbl>
              <a:tblPr firstRow="1" bandRow="1">
                <a:tableStyleId>{5C22544A-7EE6-4342-B048-85BDC9FD1C3A}</a:tableStyleId>
              </a:tblPr>
              <a:tblGrid>
                <a:gridCol w="801686"/>
                <a:gridCol w="801686"/>
              </a:tblGrid>
              <a:tr h="249192">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27%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21%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16%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10%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192">
                <a:tc>
                  <a:txBody>
                    <a:bodyPr/>
                    <a:lstStyle/>
                    <a:p>
                      <a:pPr algn="ctr"/>
                      <a:r>
                        <a:rPr lang="fr-FR" sz="1050" b="1" dirty="0" smtClean="0">
                          <a:solidFill>
                            <a:srgbClr val="0070C0"/>
                          </a:solidFill>
                        </a:rPr>
                        <a:t>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4557" name="Ellipse 11"/>
          <p:cNvSpPr>
            <a:spLocks noChangeArrowheads="1"/>
          </p:cNvSpPr>
          <p:nvPr/>
        </p:nvSpPr>
        <p:spPr bwMode="auto">
          <a:xfrm>
            <a:off x="7500938" y="1581150"/>
            <a:ext cx="428625" cy="214313"/>
          </a:xfrm>
          <a:prstGeom prst="ellipse">
            <a:avLst/>
          </a:prstGeom>
          <a:noFill/>
          <a:ln w="9525" algn="ctr">
            <a:solidFill>
              <a:srgbClr val="009900"/>
            </a:solidFill>
            <a:round/>
            <a:headEnd/>
            <a:tailEnd/>
          </a:ln>
        </p:spPr>
        <p:txBody>
          <a:bodyPr/>
          <a:lstStyle/>
          <a:p>
            <a:pPr algn="ctr"/>
            <a:endParaRPr lang="fr-FR"/>
          </a:p>
        </p:txBody>
      </p:sp>
      <p:sp>
        <p:nvSpPr>
          <p:cNvPr id="64558" name="Ellipse 12"/>
          <p:cNvSpPr>
            <a:spLocks noChangeArrowheads="1"/>
          </p:cNvSpPr>
          <p:nvPr/>
        </p:nvSpPr>
        <p:spPr bwMode="auto">
          <a:xfrm>
            <a:off x="8304213" y="2581275"/>
            <a:ext cx="428625" cy="214313"/>
          </a:xfrm>
          <a:prstGeom prst="ellipse">
            <a:avLst/>
          </a:prstGeom>
          <a:noFill/>
          <a:ln w="9525" algn="ctr">
            <a:solidFill>
              <a:srgbClr val="009900"/>
            </a:solidFill>
            <a:round/>
            <a:headEnd/>
            <a:tailEnd/>
          </a:ln>
        </p:spPr>
        <p:txBody>
          <a:bodyPr/>
          <a:lstStyle/>
          <a:p>
            <a:pPr algn="ctr"/>
            <a:endParaRPr lang="fr-FR"/>
          </a:p>
        </p:txBody>
      </p:sp>
      <p:sp>
        <p:nvSpPr>
          <p:cNvPr id="64559" name="ZoneTexte 13"/>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Perception de discriminations </a:t>
            </a:r>
            <a:r>
              <a:rPr lang="fr-FR" sz="2400" b="1" i="1" u="sng" dirty="0">
                <a:solidFill>
                  <a:srgbClr val="E63C14"/>
                </a:solidFill>
              </a:rPr>
              <a:t>liées à la religion</a:t>
            </a:r>
          </a:p>
          <a:p>
            <a:pPr algn="ctr">
              <a:defRPr/>
            </a:pPr>
            <a:endParaRPr lang="fr-FR" b="1" i="1" dirty="0">
              <a:solidFill>
                <a:srgbClr val="E63C14"/>
              </a:solidFill>
            </a:endParaRPr>
          </a:p>
          <a:p>
            <a:pPr algn="just">
              <a:defRPr/>
            </a:pPr>
            <a:r>
              <a:rPr lang="fr-FR" b="1" i="1" dirty="0">
                <a:solidFill>
                  <a:srgbClr val="000000"/>
                </a:solidFill>
              </a:rPr>
              <a:t>« Un sentiment de compatibilité de la religion avec la vie en société malgré des discriminations perçues »</a:t>
            </a:r>
          </a:p>
          <a:p>
            <a:pPr algn="ctr">
              <a:defRPr/>
            </a:pPr>
            <a:endParaRPr lang="fr-FR" sz="2400" b="1" i="1" dirty="0">
              <a:solidFill>
                <a:srgbClr val="E63C14"/>
              </a:solidFill>
            </a:endParaRP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re 1"/>
          <p:cNvSpPr>
            <a:spLocks noGrp="1"/>
          </p:cNvSpPr>
          <p:nvPr>
            <p:ph type="title"/>
          </p:nvPr>
        </p:nvSpPr>
        <p:spPr/>
        <p:txBody>
          <a:bodyPr/>
          <a:lstStyle/>
          <a:p>
            <a:pPr eaLnBrk="1" hangingPunct="1"/>
            <a:r>
              <a:rPr lang="fr-FR" smtClean="0"/>
              <a:t>Compatibilité entre religion et vie en société</a:t>
            </a:r>
          </a:p>
        </p:txBody>
      </p:sp>
      <p:sp>
        <p:nvSpPr>
          <p:cNvPr id="65540" name="Espace réservé du texte 2"/>
          <p:cNvSpPr>
            <a:spLocks noGrp="1"/>
          </p:cNvSpPr>
          <p:nvPr>
            <p:ph type="body" sz="half" idx="1"/>
          </p:nvPr>
        </p:nvSpPr>
        <p:spPr/>
        <p:txBody>
          <a:bodyPr/>
          <a:lstStyle/>
          <a:p>
            <a:pPr eaLnBrk="1" hangingPunct="1"/>
            <a:r>
              <a:rPr lang="fr-FR" smtClean="0"/>
              <a:t>Q10. Estimez-vous que la pratique de votre religion est tout à fait compatible, plutôt, plutôt pas ou pas du tout compatible avec la vie en société en [pays de résidence] ?</a:t>
            </a:r>
          </a:p>
          <a:p>
            <a:pPr lvl="1" eaLnBrk="1" hangingPunct="1"/>
            <a:r>
              <a:rPr lang="fr-FR" sz="1200" i="1" smtClean="0"/>
              <a:t>Base : Fréquente une mosquée</a:t>
            </a:r>
          </a:p>
        </p:txBody>
      </p:sp>
      <p:graphicFrame>
        <p:nvGraphicFramePr>
          <p:cNvPr id="65538" name="Espace réservé du contenu 4"/>
          <p:cNvGraphicFramePr>
            <a:graphicFrameLocks noGrp="1"/>
          </p:cNvGraphicFramePr>
          <p:nvPr>
            <p:ph sz="half" idx="2"/>
          </p:nvPr>
        </p:nvGraphicFramePr>
        <p:xfrm>
          <a:off x="357188" y="1620838"/>
          <a:ext cx="7215187" cy="4951412"/>
        </p:xfrm>
        <a:graphic>
          <a:graphicData uri="http://schemas.openxmlformats.org/presentationml/2006/ole">
            <p:oleObj spid="_x0000_s65538" r:id="rId3" imgW="7212193" imgH="4950381" progId="Excel.Chart.8">
              <p:embed/>
            </p:oleObj>
          </a:graphicData>
        </a:graphic>
      </p:graphicFrame>
      <p:graphicFrame>
        <p:nvGraphicFramePr>
          <p:cNvPr id="7" name="Tableau 6"/>
          <p:cNvGraphicFramePr>
            <a:graphicFrameLocks noGrp="1"/>
          </p:cNvGraphicFramePr>
          <p:nvPr/>
        </p:nvGraphicFramePr>
        <p:xfrm>
          <a:off x="6643688" y="1760538"/>
          <a:ext cx="2405062" cy="3709987"/>
        </p:xfrm>
        <a:graphic>
          <a:graphicData uri="http://schemas.openxmlformats.org/drawingml/2006/table">
            <a:tbl>
              <a:tblPr firstRow="1" bandRow="1">
                <a:tableStyleId>{5C22544A-7EE6-4342-B048-85BDC9FD1C3A}</a:tableStyleId>
              </a:tblPr>
              <a:tblGrid>
                <a:gridCol w="801686"/>
                <a:gridCol w="801686"/>
                <a:gridCol w="801686"/>
              </a:tblGrid>
              <a:tr h="463824">
                <a:tc>
                  <a:txBody>
                    <a:bodyPr/>
                    <a:lstStyle/>
                    <a:p>
                      <a:pPr algn="ctr"/>
                      <a:r>
                        <a:rPr lang="fr-FR" sz="1050" b="1" dirty="0" smtClean="0">
                          <a:solidFill>
                            <a:schemeClr val="accent1"/>
                          </a:solidFill>
                        </a:rPr>
                        <a:t>79%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90%</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90%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88%</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84%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78%</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77%</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81%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74%</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3824">
                <a:tc>
                  <a:txBody>
                    <a:bodyPr/>
                    <a:lstStyle/>
                    <a:p>
                      <a:pPr algn="ctr"/>
                      <a:r>
                        <a:rPr lang="fr-FR" sz="1050" b="1" dirty="0" smtClean="0">
                          <a:solidFill>
                            <a:schemeClr val="accent1"/>
                          </a:solidFill>
                        </a:rPr>
                        <a:t>72%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71%</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au 7"/>
          <p:cNvGraphicFramePr>
            <a:graphicFrameLocks noGrp="1"/>
          </p:cNvGraphicFramePr>
          <p:nvPr/>
        </p:nvGraphicFramePr>
        <p:xfrm>
          <a:off x="6683375" y="1195388"/>
          <a:ext cx="2405063" cy="639762"/>
        </p:xfrm>
        <a:graphic>
          <a:graphicData uri="http://schemas.openxmlformats.org/drawingml/2006/table">
            <a:tbl>
              <a:tblPr firstRow="1" bandRow="1">
                <a:tableStyleId>{5C22544A-7EE6-4342-B048-85BDC9FD1C3A}</a:tableStyleId>
              </a:tblPr>
              <a:tblGrid>
                <a:gridCol w="801686"/>
                <a:gridCol w="801686"/>
                <a:gridCol w="801686"/>
              </a:tblGrid>
              <a:tr h="13587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COMPATIBLE</a:t>
                      </a:r>
                      <a:endParaRPr lang="fr-FR" sz="900" b="1" i="1" dirty="0" smtClean="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0893">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5571" name="Ellipse 8"/>
          <p:cNvSpPr>
            <a:spLocks noChangeArrowheads="1"/>
          </p:cNvSpPr>
          <p:nvPr/>
        </p:nvSpPr>
        <p:spPr bwMode="auto">
          <a:xfrm>
            <a:off x="7634288" y="1874838"/>
            <a:ext cx="428625" cy="214312"/>
          </a:xfrm>
          <a:prstGeom prst="ellipse">
            <a:avLst/>
          </a:prstGeom>
          <a:noFill/>
          <a:ln w="9525" algn="ctr">
            <a:solidFill>
              <a:srgbClr val="009900"/>
            </a:solidFill>
            <a:round/>
            <a:headEnd/>
            <a:tailEnd/>
          </a:ln>
        </p:spPr>
        <p:txBody>
          <a:bodyPr/>
          <a:lstStyle/>
          <a:p>
            <a:pPr algn="ctr"/>
            <a:endParaRPr lang="fr-FR"/>
          </a:p>
        </p:txBody>
      </p:sp>
      <p:sp>
        <p:nvSpPr>
          <p:cNvPr id="65572" name="ZoneTexte 9"/>
          <p:cNvSpPr txBox="1">
            <a:spLocks noChangeArrowheads="1"/>
          </p:cNvSpPr>
          <p:nvPr/>
        </p:nvSpPr>
        <p:spPr bwMode="auto">
          <a:xfrm>
            <a:off x="6715125"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6675438" y="1857375"/>
          <a:ext cx="2405062" cy="3429000"/>
        </p:xfrm>
        <a:graphic>
          <a:graphicData uri="http://schemas.openxmlformats.org/drawingml/2006/table">
            <a:tbl>
              <a:tblPr firstRow="1" bandRow="1">
                <a:tableStyleId>{5C22544A-7EE6-4342-B048-85BDC9FD1C3A}</a:tableStyleId>
              </a:tblPr>
              <a:tblGrid>
                <a:gridCol w="801686"/>
                <a:gridCol w="801686"/>
                <a:gridCol w="801686"/>
              </a:tblGrid>
              <a:tr h="428628">
                <a:tc>
                  <a:txBody>
                    <a:bodyPr/>
                    <a:lstStyle/>
                    <a:p>
                      <a:pPr algn="ctr"/>
                      <a:r>
                        <a:rPr lang="fr-FR" sz="1050" b="1" dirty="0" smtClean="0">
                          <a:solidFill>
                            <a:schemeClr val="accent1"/>
                          </a:solidFill>
                        </a:rPr>
                        <a:t>55%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54%</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8628">
                <a:tc>
                  <a:txBody>
                    <a:bodyPr/>
                    <a:lstStyle/>
                    <a:p>
                      <a:pPr algn="ct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8628">
                <a:tc>
                  <a:txBody>
                    <a:bodyPr/>
                    <a:lstStyle/>
                    <a:p>
                      <a:pPr algn="ctr"/>
                      <a:r>
                        <a:rPr lang="fr-FR" sz="1050" b="1" dirty="0" smtClean="0">
                          <a:solidFill>
                            <a:schemeClr val="accent1"/>
                          </a:solidFill>
                        </a:rPr>
                        <a:t>59%</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60%</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8628">
                <a:tc>
                  <a:txBody>
                    <a:bodyPr/>
                    <a:lstStyle/>
                    <a:p>
                      <a:pPr algn="ctr"/>
                      <a:r>
                        <a:rPr lang="fr-FR" sz="1050" b="1" dirty="0" smtClean="0">
                          <a:solidFill>
                            <a:schemeClr val="accent1"/>
                          </a:solidFill>
                        </a:rPr>
                        <a:t>56%</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55%</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56%</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8628">
                <a:tc>
                  <a:txBody>
                    <a:bodyPr/>
                    <a:lstStyle/>
                    <a:p>
                      <a:pPr algn="ctr"/>
                      <a:r>
                        <a:rPr lang="fr-FR" sz="1050" b="1" dirty="0" smtClean="0">
                          <a:solidFill>
                            <a:schemeClr val="accent1"/>
                          </a:solidFill>
                        </a:rPr>
                        <a:t>55%</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63%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8628">
                <a:tc>
                  <a:txBody>
                    <a:bodyPr/>
                    <a:lstStyle/>
                    <a:p>
                      <a:pPr algn="ctr"/>
                      <a:r>
                        <a:rPr lang="fr-FR" sz="1050" b="1" dirty="0" smtClean="0">
                          <a:solidFill>
                            <a:schemeClr val="accent1"/>
                          </a:solidFill>
                        </a:rPr>
                        <a:t>53%</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8628">
                <a:tc>
                  <a:txBody>
                    <a:bodyPr/>
                    <a:lstStyle/>
                    <a:p>
                      <a:pPr algn="ctr"/>
                      <a:r>
                        <a:rPr lang="fr-FR" sz="1050" b="1" dirty="0" smtClean="0">
                          <a:solidFill>
                            <a:schemeClr val="accent1"/>
                          </a:solidFill>
                        </a:rPr>
                        <a:t>52%</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53%</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8628">
                <a:tc>
                  <a:txBody>
                    <a:bodyPr/>
                    <a:lstStyle/>
                    <a:p>
                      <a:pPr algn="ctr"/>
                      <a:r>
                        <a:rPr lang="fr-FR" sz="1050" b="1" dirty="0" smtClean="0">
                          <a:solidFill>
                            <a:schemeClr val="accent1"/>
                          </a:solidFill>
                        </a:rPr>
                        <a:t>51%</a:t>
                      </a:r>
                      <a:endParaRPr lang="fr-FR" sz="105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52%</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smtClean="0">
                          <a:solidFill>
                            <a:srgbClr val="0070C0"/>
                          </a:solidFill>
                        </a:rPr>
                        <a:t>49%</a:t>
                      </a:r>
                      <a:endParaRPr lang="fr-FR" sz="105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6588" name="Titre 1"/>
          <p:cNvSpPr>
            <a:spLocks noGrp="1"/>
          </p:cNvSpPr>
          <p:nvPr>
            <p:ph type="title"/>
          </p:nvPr>
        </p:nvSpPr>
        <p:spPr/>
        <p:txBody>
          <a:bodyPr/>
          <a:lstStyle/>
          <a:p>
            <a:pPr eaLnBrk="1" hangingPunct="1"/>
            <a:r>
              <a:rPr lang="fr-FR" smtClean="0"/>
              <a:t>Discrimination perçues liées à la religion</a:t>
            </a:r>
          </a:p>
        </p:txBody>
      </p:sp>
      <p:sp>
        <p:nvSpPr>
          <p:cNvPr id="66589" name="Espace réservé du texte 2"/>
          <p:cNvSpPr>
            <a:spLocks noGrp="1"/>
          </p:cNvSpPr>
          <p:nvPr>
            <p:ph type="body" sz="half" idx="1"/>
          </p:nvPr>
        </p:nvSpPr>
        <p:spPr>
          <a:xfrm>
            <a:off x="468313" y="500063"/>
            <a:ext cx="7532687" cy="2695575"/>
          </a:xfrm>
        </p:spPr>
        <p:txBody>
          <a:bodyPr/>
          <a:lstStyle/>
          <a:p>
            <a:pPr eaLnBrk="1" hangingPunct="1"/>
            <a:r>
              <a:rPr lang="fr-FR" smtClean="0"/>
              <a:t>Q11. En [pays de résidence], pensez-vous avoir subi des traitements inégalitaires ou des attitudes racistes en raison de votre religion ?</a:t>
            </a:r>
          </a:p>
          <a:p>
            <a:pPr lvl="1" eaLnBrk="1" hangingPunct="1"/>
            <a:r>
              <a:rPr lang="fr-FR" sz="1200" i="1" smtClean="0"/>
              <a:t>Base : Fréquente une mosquée</a:t>
            </a:r>
          </a:p>
        </p:txBody>
      </p:sp>
      <p:graphicFrame>
        <p:nvGraphicFramePr>
          <p:cNvPr id="66562" name="Espace réservé du contenu 4"/>
          <p:cNvGraphicFramePr>
            <a:graphicFrameLocks noGrp="1"/>
          </p:cNvGraphicFramePr>
          <p:nvPr>
            <p:ph sz="half" idx="2"/>
          </p:nvPr>
        </p:nvGraphicFramePr>
        <p:xfrm>
          <a:off x="428625" y="1714500"/>
          <a:ext cx="7751763" cy="4594225"/>
        </p:xfrm>
        <a:graphic>
          <a:graphicData uri="http://schemas.openxmlformats.org/presentationml/2006/ole">
            <p:oleObj spid="_x0000_s66562" r:id="rId3" imgW="7754784" imgH="4596782" progId="Excel.Chart.8">
              <p:embed/>
            </p:oleObj>
          </a:graphicData>
        </a:graphic>
      </p:graphicFrame>
      <p:sp>
        <p:nvSpPr>
          <p:cNvPr id="66590" name="Ellipse 6"/>
          <p:cNvSpPr>
            <a:spLocks noChangeArrowheads="1"/>
          </p:cNvSpPr>
          <p:nvPr/>
        </p:nvSpPr>
        <p:spPr bwMode="auto">
          <a:xfrm>
            <a:off x="8464550" y="3670300"/>
            <a:ext cx="428625" cy="214313"/>
          </a:xfrm>
          <a:prstGeom prst="ellipse">
            <a:avLst/>
          </a:prstGeom>
          <a:noFill/>
          <a:ln w="9525" algn="ctr">
            <a:solidFill>
              <a:srgbClr val="009900"/>
            </a:solidFill>
            <a:round/>
            <a:headEnd/>
            <a:tailEnd/>
          </a:ln>
        </p:spPr>
        <p:txBody>
          <a:bodyPr/>
          <a:lstStyle/>
          <a:p>
            <a:pPr algn="ctr"/>
            <a:endParaRPr lang="fr-FR"/>
          </a:p>
        </p:txBody>
      </p:sp>
      <p:graphicFrame>
        <p:nvGraphicFramePr>
          <p:cNvPr id="12" name="Tableau 11"/>
          <p:cNvGraphicFramePr>
            <a:graphicFrameLocks noGrp="1"/>
          </p:cNvGraphicFramePr>
          <p:nvPr/>
        </p:nvGraphicFramePr>
        <p:xfrm>
          <a:off x="6715125" y="1217613"/>
          <a:ext cx="2405063" cy="639762"/>
        </p:xfrm>
        <a:graphic>
          <a:graphicData uri="http://schemas.openxmlformats.org/drawingml/2006/table">
            <a:tbl>
              <a:tblPr firstRow="1" bandRow="1">
                <a:tableStyleId>{5C22544A-7EE6-4342-B048-85BDC9FD1C3A}</a:tableStyleId>
              </a:tblPr>
              <a:tblGrid>
                <a:gridCol w="801686"/>
                <a:gridCol w="801686"/>
                <a:gridCol w="801686"/>
              </a:tblGrid>
              <a:tr h="18195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solidFill>
                            <a:srgbClr val="0070C0"/>
                          </a:solidFill>
                        </a:rPr>
                        <a:t>ST</a:t>
                      </a:r>
                      <a:r>
                        <a:rPr lang="fr-FR" sz="900" b="1" i="1" baseline="0" dirty="0" smtClean="0">
                          <a:solidFill>
                            <a:srgbClr val="0070C0"/>
                          </a:solidFill>
                        </a:rPr>
                        <a:t> </a:t>
                      </a:r>
                      <a:r>
                        <a:rPr lang="fr-FR" sz="900" b="1" i="1" dirty="0" smtClean="0">
                          <a:solidFill>
                            <a:srgbClr val="0070C0"/>
                          </a:solidFill>
                        </a:rPr>
                        <a:t>OUI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900" b="1" i="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9551">
                <a:tc>
                  <a:txBody>
                    <a:bodyPr/>
                    <a:lstStyle/>
                    <a:p>
                      <a:pPr algn="ctr"/>
                      <a:r>
                        <a:rPr lang="fr-FR" sz="900" b="1" dirty="0" smtClean="0">
                          <a:solidFill>
                            <a:schemeClr val="accent1"/>
                          </a:solidFill>
                        </a:rPr>
                        <a:t>Ensemble</a:t>
                      </a:r>
                      <a:endParaRPr lang="fr-FR" sz="9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smtClean="0">
                          <a:solidFill>
                            <a:srgbClr val="0070C0"/>
                          </a:solidFill>
                        </a:rPr>
                        <a:t>1</a:t>
                      </a:r>
                      <a:r>
                        <a:rPr lang="fr-FR" sz="1200" b="1" baseline="30000" dirty="0" smtClean="0">
                          <a:solidFill>
                            <a:srgbClr val="0070C0"/>
                          </a:solidFill>
                        </a:rPr>
                        <a:t>ère</a:t>
                      </a:r>
                      <a:r>
                        <a:rPr lang="fr-FR" sz="1200" b="1" dirty="0" smtClean="0">
                          <a:solidFill>
                            <a:srgbClr val="0070C0"/>
                          </a:solidFill>
                        </a:rPr>
                        <a:t> </a:t>
                      </a:r>
                      <a:r>
                        <a:rPr lang="fr-FR" sz="900" b="1" dirty="0" smtClean="0">
                          <a:solidFill>
                            <a:srgbClr val="0070C0"/>
                          </a:solidFill>
                        </a:rPr>
                        <a:t>génération</a:t>
                      </a:r>
                      <a:endParaRPr lang="fr-FR" sz="900" b="1"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70C0"/>
                          </a:solidFill>
                        </a:rPr>
                        <a:t>2</a:t>
                      </a:r>
                      <a:r>
                        <a:rPr lang="fr-FR" sz="1200" b="1" baseline="30000" dirty="0" smtClean="0">
                          <a:solidFill>
                            <a:srgbClr val="0070C0"/>
                          </a:solidFill>
                        </a:rPr>
                        <a:t>ème</a:t>
                      </a:r>
                      <a:r>
                        <a:rPr lang="fr-FR" sz="900" b="1" dirty="0" smtClean="0">
                          <a:solidFill>
                            <a:srgbClr val="0070C0"/>
                          </a:solidFill>
                        </a:rPr>
                        <a:t> génération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6596" name="ZoneTexte 7"/>
          <p:cNvSpPr txBox="1">
            <a:spLocks noChangeArrowheads="1"/>
          </p:cNvSpPr>
          <p:nvPr/>
        </p:nvSpPr>
        <p:spPr bwMode="auto">
          <a:xfrm>
            <a:off x="6643688" y="6429375"/>
            <a:ext cx="942975" cy="246063"/>
          </a:xfrm>
          <a:prstGeom prst="rect">
            <a:avLst/>
          </a:prstGeom>
          <a:noFill/>
          <a:ln w="9525">
            <a:noFill/>
            <a:miter lim="800000"/>
            <a:headEnd/>
            <a:tailEnd/>
          </a:ln>
        </p:spPr>
        <p:txBody>
          <a:bodyPr wrap="none">
            <a:spAutoFit/>
          </a:bodyPr>
          <a:lstStyle/>
          <a:p>
            <a:pPr algn="ctr"/>
            <a:r>
              <a:rPr lang="fr-FR" sz="1000" b="1" i="1"/>
              <a:t>* Base faible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1"/>
          <p:cNvSpPr>
            <a:spLocks noGrp="1"/>
          </p:cNvSpPr>
          <p:nvPr>
            <p:ph type="title"/>
          </p:nvPr>
        </p:nvSpPr>
        <p:spPr/>
        <p:txBody>
          <a:bodyPr/>
          <a:lstStyle/>
          <a:p>
            <a:pPr eaLnBrk="1" hangingPunct="1"/>
            <a:r>
              <a:rPr lang="fr-FR" smtClean="0"/>
              <a:t>Principaux enseignements</a:t>
            </a:r>
          </a:p>
        </p:txBody>
      </p:sp>
      <p:sp>
        <p:nvSpPr>
          <p:cNvPr id="94211" name="Espace réservé du texte 10"/>
          <p:cNvSpPr>
            <a:spLocks noGrp="1"/>
          </p:cNvSpPr>
          <p:nvPr>
            <p:ph type="body" sz="half" idx="1"/>
          </p:nvPr>
        </p:nvSpPr>
        <p:spPr>
          <a:xfrm>
            <a:off x="468313" y="620713"/>
            <a:ext cx="8218487" cy="5237162"/>
          </a:xfrm>
          <a:ln>
            <a:solidFill>
              <a:schemeClr val="tx1"/>
            </a:solidFill>
            <a:prstDash val="dash"/>
          </a:ln>
        </p:spPr>
        <p:txBody>
          <a:bodyPr/>
          <a:lstStyle/>
          <a:p>
            <a:pPr algn="just" eaLnBrk="1" hangingPunct="1">
              <a:buFontTx/>
              <a:buNone/>
            </a:pPr>
            <a:r>
              <a:rPr lang="fr-FR" sz="1800" b="0" smtClean="0"/>
              <a:t>Deux enseignements majeurs se dégagent de cette enquête : </a:t>
            </a:r>
          </a:p>
          <a:p>
            <a:pPr algn="just" eaLnBrk="1" hangingPunct="1"/>
            <a:endParaRPr lang="fr-FR" sz="1800" b="0" smtClean="0"/>
          </a:p>
          <a:p>
            <a:pPr algn="just" eaLnBrk="1" hangingPunct="1"/>
            <a:r>
              <a:rPr lang="fr-FR" sz="1800" smtClean="0"/>
              <a:t>Les jeunes d’origine marocaine ont encore un lien très fort avec le Maroc, tout en s’étant – de fait – intégrés dans leurs pays européens de résidence. </a:t>
            </a:r>
            <a:r>
              <a:rPr lang="fr-FR" sz="1800" b="0" smtClean="0"/>
              <a:t>Il en résulte un sentiment d’identité duale particulièrement marqué pour les deuxièmes générations. Ceux-ci se sentent à la fois Marocains mais aussi de leur pays de résidence où ils se sentent « chez eux ».</a:t>
            </a:r>
          </a:p>
          <a:p>
            <a:pPr algn="just" eaLnBrk="1" hangingPunct="1"/>
            <a:endParaRPr lang="fr-FR" sz="1800" b="0" smtClean="0"/>
          </a:p>
          <a:p>
            <a:pPr algn="just" eaLnBrk="1" hangingPunct="1"/>
            <a:r>
              <a:rPr lang="fr-FR" sz="1800" smtClean="0"/>
              <a:t>Corolaire de cette dualité identitaire, certains de ces jeunes se sentent </a:t>
            </a:r>
            <a:r>
              <a:rPr lang="fr-FR" sz="1800" b="0" smtClean="0"/>
              <a:t>parfois </a:t>
            </a:r>
            <a:r>
              <a:rPr lang="fr-FR" sz="1800" smtClean="0"/>
              <a:t>déracinés</a:t>
            </a:r>
            <a:r>
              <a:rPr lang="fr-FR" sz="1800" b="0" smtClean="0"/>
              <a:t> – vus comme des Marocains en France, mais comme des Français au Maroc – </a:t>
            </a:r>
            <a:r>
              <a:rPr lang="fr-FR" sz="1800" smtClean="0"/>
              <a:t>et mal aimés </a:t>
            </a:r>
            <a:r>
              <a:rPr lang="fr-FR" sz="1800" b="0" smtClean="0"/>
              <a:t>(pensant que le Maroc jouit d’une bonne image, mais pas les jeunes d’origine marocaine). Corolaire plus fâcheux, ces jeunes </a:t>
            </a:r>
            <a:r>
              <a:rPr lang="fr-FR" sz="1800" smtClean="0"/>
              <a:t>vivent des discriminations </a:t>
            </a:r>
            <a:r>
              <a:rPr lang="fr-FR" sz="1800" b="0" smtClean="0"/>
              <a:t>(en hausse cette année de 49% à 53%), notamment sur l’embauche et le logement, qu’ils ressentent d’autant plus durement qu’ils sont nés dans leur pays de résidence. </a:t>
            </a:r>
          </a:p>
          <a:p>
            <a:pPr algn="just" eaLnBrk="1" hangingPunct="1"/>
            <a:endParaRPr lang="fr-FR" sz="1800" b="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ANNEXES</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Vie associative et habitudes culturelles</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re 1"/>
          <p:cNvSpPr>
            <a:spLocks noGrp="1"/>
          </p:cNvSpPr>
          <p:nvPr>
            <p:ph type="title"/>
          </p:nvPr>
        </p:nvSpPr>
        <p:spPr>
          <a:xfrm>
            <a:off x="457200" y="46038"/>
            <a:ext cx="8229600" cy="382587"/>
          </a:xfrm>
        </p:spPr>
        <p:txBody>
          <a:bodyPr/>
          <a:lstStyle/>
          <a:p>
            <a:pPr eaLnBrk="1" hangingPunct="1"/>
            <a:r>
              <a:rPr lang="fr-FR" smtClean="0"/>
              <a:t>Vie associative</a:t>
            </a:r>
          </a:p>
        </p:txBody>
      </p:sp>
      <p:graphicFrame>
        <p:nvGraphicFramePr>
          <p:cNvPr id="67586" name="Object 2"/>
          <p:cNvGraphicFramePr>
            <a:graphicFrameLocks noChangeAspect="1"/>
          </p:cNvGraphicFramePr>
          <p:nvPr/>
        </p:nvGraphicFramePr>
        <p:xfrm>
          <a:off x="493713" y="852488"/>
          <a:ext cx="8229600" cy="4376737"/>
        </p:xfrm>
        <a:graphic>
          <a:graphicData uri="http://schemas.openxmlformats.org/presentationml/2006/ole">
            <p:oleObj spid="_x0000_s67586" name="Feuille de calcul" r:id="rId3" imgW="8582025" imgH="4591050" progId="Excel.Sheet.12">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re 1"/>
          <p:cNvSpPr>
            <a:spLocks noGrp="1"/>
          </p:cNvSpPr>
          <p:nvPr>
            <p:ph type="title"/>
          </p:nvPr>
        </p:nvSpPr>
        <p:spPr>
          <a:xfrm>
            <a:off x="457200" y="0"/>
            <a:ext cx="8229600" cy="503238"/>
          </a:xfrm>
        </p:spPr>
        <p:txBody>
          <a:bodyPr/>
          <a:lstStyle/>
          <a:p>
            <a:pPr eaLnBrk="1" hangingPunct="1"/>
            <a:r>
              <a:rPr lang="fr-FR" smtClean="0"/>
              <a:t>Habitudes Culturelles</a:t>
            </a:r>
          </a:p>
        </p:txBody>
      </p:sp>
      <p:graphicFrame>
        <p:nvGraphicFramePr>
          <p:cNvPr id="68610" name="Object 2"/>
          <p:cNvGraphicFramePr>
            <a:graphicFrameLocks noChangeAspect="1"/>
          </p:cNvGraphicFramePr>
          <p:nvPr/>
        </p:nvGraphicFramePr>
        <p:xfrm>
          <a:off x="428625" y="1000125"/>
          <a:ext cx="8199438" cy="5078413"/>
        </p:xfrm>
        <a:graphic>
          <a:graphicData uri="http://schemas.openxmlformats.org/presentationml/2006/ole">
            <p:oleObj spid="_x0000_s68610" name="Feuille de calcul" r:id="rId3" imgW="8582025" imgH="5191125" progId="Excel.Sheet.12">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Variables </a:t>
            </a:r>
            <a:r>
              <a:rPr lang="fr-FR" sz="2400" b="1" i="1" dirty="0" err="1">
                <a:solidFill>
                  <a:srgbClr val="E63C14"/>
                </a:solidFill>
              </a:rPr>
              <a:t>socio-démographiques</a:t>
            </a:r>
            <a:endParaRPr lang="fr-FR" sz="2400" b="1" i="1" dirty="0">
              <a:solidFill>
                <a:srgbClr val="E63C14"/>
              </a:solidFill>
            </a:endParaRP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2268538" y="765175"/>
            <a:ext cx="4608512" cy="360045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anchor="ctr"/>
          <a:lstStyle/>
          <a:p>
            <a:pPr algn="ctr">
              <a:defRPr/>
            </a:pPr>
            <a:r>
              <a:rPr lang="fr-FR" sz="2400" b="1" i="1" dirty="0">
                <a:solidFill>
                  <a:srgbClr val="E63C14"/>
                </a:solidFill>
              </a:rPr>
              <a:t>Relations avec les parents :</a:t>
            </a:r>
            <a:endParaRPr lang="fr-FR" sz="4000" b="1" i="1" dirty="0">
              <a:solidFill>
                <a:srgbClr val="E63C14"/>
              </a:solidFill>
            </a:endParaRPr>
          </a:p>
          <a:p>
            <a:pPr algn="ctr">
              <a:defRPr/>
            </a:pPr>
            <a:endParaRPr lang="fr-FR" b="1" i="1" dirty="0">
              <a:solidFill>
                <a:srgbClr val="E63C14"/>
              </a:solidFill>
            </a:endParaRPr>
          </a:p>
          <a:p>
            <a:pPr algn="just">
              <a:defRPr/>
            </a:pPr>
            <a:r>
              <a:rPr lang="fr-FR" b="1" i="1" dirty="0">
                <a:solidFill>
                  <a:srgbClr val="000000"/>
                </a:solidFill>
              </a:rPr>
              <a:t>« Des jeunes très proches de leurs parents mais dont l’opinion n’est pas indispensable »</a:t>
            </a:r>
          </a:p>
        </p:txBody>
      </p:sp>
      <p:sp>
        <p:nvSpPr>
          <p:cNvPr id="62467" name="Oval 3"/>
          <p:cNvSpPr>
            <a:spLocks noChangeArrowheads="1"/>
          </p:cNvSpPr>
          <p:nvPr/>
        </p:nvSpPr>
        <p:spPr bwMode="auto">
          <a:xfrm>
            <a:off x="5724525" y="4149725"/>
            <a:ext cx="1079500" cy="8636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
        <p:nvSpPr>
          <p:cNvPr id="62468" name="Oval 4"/>
          <p:cNvSpPr>
            <a:spLocks noChangeArrowheads="1"/>
          </p:cNvSpPr>
          <p:nvPr/>
        </p:nvSpPr>
        <p:spPr bwMode="auto">
          <a:xfrm>
            <a:off x="6516688" y="5086350"/>
            <a:ext cx="792162" cy="647700"/>
          </a:xfrm>
          <a:prstGeom prst="ellipse">
            <a:avLst/>
          </a:prstGeom>
          <a:gradFill rotWithShape="1">
            <a:gsLst>
              <a:gs pos="0">
                <a:schemeClr val="bg2"/>
              </a:gs>
              <a:gs pos="50000">
                <a:schemeClr val="bg1"/>
              </a:gs>
              <a:gs pos="100000">
                <a:schemeClr val="bg2"/>
              </a:gs>
            </a:gsLst>
            <a:lin ang="18900000" scaled="1"/>
          </a:gradFill>
          <a:ln w="9525">
            <a:noFill/>
            <a:round/>
            <a:headEnd/>
            <a:tailEnd/>
          </a:ln>
          <a:effectLst/>
        </p:spPr>
        <p:txBody>
          <a:bodyPr wrap="none" anchor="ctr"/>
          <a:lstStyle/>
          <a:p>
            <a:pPr algn="ctr">
              <a:defRPr/>
            </a:pPr>
            <a:endParaRPr lang="fr-F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re 1"/>
          <p:cNvSpPr>
            <a:spLocks noGrp="1"/>
          </p:cNvSpPr>
          <p:nvPr>
            <p:ph type="title"/>
          </p:nvPr>
        </p:nvSpPr>
        <p:spPr/>
        <p:txBody>
          <a:bodyPr/>
          <a:lstStyle/>
          <a:p>
            <a:pPr eaLnBrk="1" hangingPunct="1"/>
            <a:r>
              <a:rPr lang="fr-FR" smtClean="0"/>
              <a:t>Tableau des données Sociodémographiques</a:t>
            </a:r>
          </a:p>
        </p:txBody>
      </p:sp>
      <p:graphicFrame>
        <p:nvGraphicFramePr>
          <p:cNvPr id="69634" name="Object 2"/>
          <p:cNvGraphicFramePr>
            <a:graphicFrameLocks noChangeAspect="1"/>
          </p:cNvGraphicFramePr>
          <p:nvPr/>
        </p:nvGraphicFramePr>
        <p:xfrm>
          <a:off x="477838" y="536575"/>
          <a:ext cx="8199437" cy="6192838"/>
        </p:xfrm>
        <a:graphic>
          <a:graphicData uri="http://schemas.openxmlformats.org/presentationml/2006/ole">
            <p:oleObj spid="_x0000_s69634" name="Feuille de calcul" r:id="rId3" imgW="8582025" imgH="6305550" progId="Excel.Sheet.12">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re 1"/>
          <p:cNvSpPr>
            <a:spLocks noGrp="1"/>
          </p:cNvSpPr>
          <p:nvPr>
            <p:ph type="title"/>
          </p:nvPr>
        </p:nvSpPr>
        <p:spPr/>
        <p:txBody>
          <a:bodyPr/>
          <a:lstStyle/>
          <a:p>
            <a:pPr eaLnBrk="1" hangingPunct="1"/>
            <a:r>
              <a:rPr lang="fr-FR" smtClean="0"/>
              <a:t>Tableau des données Sociodémographiques</a:t>
            </a:r>
          </a:p>
        </p:txBody>
      </p:sp>
      <p:graphicFrame>
        <p:nvGraphicFramePr>
          <p:cNvPr id="70658" name="Object 2"/>
          <p:cNvGraphicFramePr>
            <a:graphicFrameLocks noChangeAspect="1"/>
          </p:cNvGraphicFramePr>
          <p:nvPr/>
        </p:nvGraphicFramePr>
        <p:xfrm>
          <a:off x="477838" y="854075"/>
          <a:ext cx="8199437" cy="5635625"/>
        </p:xfrm>
        <a:graphic>
          <a:graphicData uri="http://schemas.openxmlformats.org/presentationml/2006/ole">
            <p:oleObj spid="_x0000_s70658" name="Feuille de calcul" r:id="rId3" imgW="8582025" imgH="5715000" progId="Excel.Sheet.12">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re 1"/>
          <p:cNvSpPr>
            <a:spLocks noGrp="1"/>
          </p:cNvSpPr>
          <p:nvPr>
            <p:ph type="title"/>
          </p:nvPr>
        </p:nvSpPr>
        <p:spPr/>
        <p:txBody>
          <a:bodyPr/>
          <a:lstStyle/>
          <a:p>
            <a:pPr eaLnBrk="1" hangingPunct="1"/>
            <a:r>
              <a:rPr lang="fr-FR" smtClean="0"/>
              <a:t>Tableau des données Sociodémographiques</a:t>
            </a:r>
          </a:p>
        </p:txBody>
      </p:sp>
      <p:graphicFrame>
        <p:nvGraphicFramePr>
          <p:cNvPr id="71682" name="Object 2"/>
          <p:cNvGraphicFramePr>
            <a:graphicFrameLocks noChangeAspect="1"/>
          </p:cNvGraphicFramePr>
          <p:nvPr/>
        </p:nvGraphicFramePr>
        <p:xfrm>
          <a:off x="477838" y="854075"/>
          <a:ext cx="8199437" cy="4949825"/>
        </p:xfrm>
        <a:graphic>
          <a:graphicData uri="http://schemas.openxmlformats.org/presentationml/2006/ole">
            <p:oleObj spid="_x0000_s71682" name="Feuille de calcul" r:id="rId3" imgW="8582025" imgH="5067300" progId="Excel.Shee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3">
      <a:dk1>
        <a:srgbClr val="000000"/>
      </a:dk1>
      <a:lt1>
        <a:srgbClr val="FFFFFF"/>
      </a:lt1>
      <a:dk2>
        <a:srgbClr val="000000"/>
      </a:dk2>
      <a:lt2>
        <a:srgbClr val="808080"/>
      </a:lt2>
      <a:accent1>
        <a:srgbClr val="009900"/>
      </a:accent1>
      <a:accent2>
        <a:srgbClr val="99CC00"/>
      </a:accent2>
      <a:accent3>
        <a:srgbClr val="FFFFFF"/>
      </a:accent3>
      <a:accent4>
        <a:srgbClr val="000000"/>
      </a:accent4>
      <a:accent5>
        <a:srgbClr val="AACAAA"/>
      </a:accent5>
      <a:accent6>
        <a:srgbClr val="8AB900"/>
      </a:accent6>
      <a:hlink>
        <a:srgbClr val="FF9900"/>
      </a:hlink>
      <a:folHlink>
        <a:srgbClr val="FF00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808080"/>
        </a:lt2>
        <a:accent1>
          <a:srgbClr val="009900"/>
        </a:accent1>
        <a:accent2>
          <a:srgbClr val="99CC00"/>
        </a:accent2>
        <a:accent3>
          <a:srgbClr val="FFFFFF"/>
        </a:accent3>
        <a:accent4>
          <a:srgbClr val="000000"/>
        </a:accent4>
        <a:accent5>
          <a:srgbClr val="AACAAA"/>
        </a:accent5>
        <a:accent6>
          <a:srgbClr val="8AB900"/>
        </a:accent6>
        <a:hlink>
          <a:srgbClr val="FF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12589</TotalTime>
  <Words>6325</Words>
  <Application>Microsoft Office PowerPoint</Application>
  <PresentationFormat>Affichage à l'écran (4:3)</PresentationFormat>
  <Paragraphs>2166</Paragraphs>
  <Slides>92</Slides>
  <Notes>4</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92</vt:i4>
      </vt:variant>
    </vt:vector>
  </HeadingPairs>
  <TitlesOfParts>
    <vt:vector size="97" baseType="lpstr">
      <vt:lpstr>Arial</vt:lpstr>
      <vt:lpstr>Calibri</vt:lpstr>
      <vt:lpstr>Modèle par défaut</vt:lpstr>
      <vt:lpstr>Graphique Microsoft Office Excel</vt:lpstr>
      <vt:lpstr>Feuille de calcul</vt:lpstr>
      <vt:lpstr>Sondage auprès des jeunes Marocains résidant en Europe  (France, Espagne, Italie,  Belgique, Pays-Bas et Allemagne)</vt:lpstr>
      <vt:lpstr>Méthodologie</vt:lpstr>
      <vt:lpstr>Diapositive 3</vt:lpstr>
      <vt:lpstr>Diapositive 4</vt:lpstr>
      <vt:lpstr>Situation maritale : exogamie ou endogamie ?</vt:lpstr>
      <vt:lpstr>Fréquentations communautaires : ensemble</vt:lpstr>
      <vt:lpstr>Fréquentations communautaires : détail</vt:lpstr>
      <vt:lpstr>Diapositive 8</vt:lpstr>
      <vt:lpstr>Diapositive 9</vt:lpstr>
      <vt:lpstr>Importance de l’opinion de la famille dans le choix du conjoint</vt:lpstr>
      <vt:lpstr>Relations avec les parents : Ensemble</vt:lpstr>
      <vt:lpstr>Relations avec les parents : Détail</vt:lpstr>
      <vt:lpstr>Relations avec les parents : Détail</vt:lpstr>
      <vt:lpstr>Relations avec les parents : Détail</vt:lpstr>
      <vt:lpstr>Diapositive 15</vt:lpstr>
      <vt:lpstr>Priorités perçues : Ensemble</vt:lpstr>
      <vt:lpstr>Priorités perçues : détail</vt:lpstr>
      <vt:lpstr>Priorités perçues : détail</vt:lpstr>
      <vt:lpstr>Priorités perçues : détail</vt:lpstr>
      <vt:lpstr>Diapositive 20</vt:lpstr>
      <vt:lpstr>Maîtrise de la langue : Ensemble</vt:lpstr>
      <vt:lpstr>Maîtrise de la langue : Détail</vt:lpstr>
      <vt:lpstr>Lieux d’apprentissage de l’arabe (littéraire ou dialectal) : Ensemble</vt:lpstr>
      <vt:lpstr>Lieux d’apprentissage : détail</vt:lpstr>
      <vt:lpstr>Lieux d’apprentissage : détail</vt:lpstr>
      <vt:lpstr>Perception des différents enseignements de l’arabe : Ensemble</vt:lpstr>
      <vt:lpstr>Perception des différents enseignements de l’arabe : Détail</vt:lpstr>
      <vt:lpstr>Perception des différents enseignements de l’arabe : Détail</vt:lpstr>
      <vt:lpstr>Volonté d’apprentissage de l’arabe : Ensemble</vt:lpstr>
      <vt:lpstr>Volonté d’apprentissage de l’arabe : Ensemble</vt:lpstr>
      <vt:lpstr>Diapositive 31</vt:lpstr>
      <vt:lpstr>Diapositive 32</vt:lpstr>
      <vt:lpstr>Fréquence des voyages au Maroc </vt:lpstr>
      <vt:lpstr>Principales activités lors du séjour au Maroc</vt:lpstr>
      <vt:lpstr>Principales raisons de ne pas se rendre au Maroc</vt:lpstr>
      <vt:lpstr>Fréquence des contacts avec le Maroc</vt:lpstr>
      <vt:lpstr>Soutien financier d’un membre de la famille au Maroc</vt:lpstr>
      <vt:lpstr>Fréquence du soutien financier</vt:lpstr>
      <vt:lpstr>Diapositive 39</vt:lpstr>
      <vt:lpstr>Image du Maroc : ensemble</vt:lpstr>
      <vt:lpstr>Image du Maroc : détail</vt:lpstr>
      <vt:lpstr>Image du Maroc : détail</vt:lpstr>
      <vt:lpstr>Confiance à l’égard de différentes institutions : Ensemble</vt:lpstr>
      <vt:lpstr>Confiance à l’égard de différentes institutions au Maroc : Détail</vt:lpstr>
      <vt:lpstr>Confiance à l’égard de différentes institutions au Maroc : Détail</vt:lpstr>
      <vt:lpstr>Confiance à l’égard de différentes institutions dans le pays de résidence : Détail</vt:lpstr>
      <vt:lpstr>Confiance à l’égard de différentes institutions dans le pays de résidence : Détail</vt:lpstr>
      <vt:lpstr>Attentes  spontanées à l’égard du Maroc</vt:lpstr>
      <vt:lpstr>Diapositive 49</vt:lpstr>
      <vt:lpstr>Diapositive 50</vt:lpstr>
      <vt:lpstr>Aides lors de la recherche d’emploi : Ensemble</vt:lpstr>
      <vt:lpstr>Vecteurs d’aides lors de la recherche d’emploi : Ensemble</vt:lpstr>
      <vt:lpstr>Vecteurs d’aides lors de la recherche d’emploi : Détail</vt:lpstr>
      <vt:lpstr>Vecteurs d’aides lors de la recherche d’emploi : Détail</vt:lpstr>
      <vt:lpstr>Fréquences de la pratique religieuse</vt:lpstr>
      <vt:lpstr>Comportement civique dans le pays de résidence</vt:lpstr>
      <vt:lpstr>Importance de la participation à la vie politique</vt:lpstr>
      <vt:lpstr>Diapositive 58</vt:lpstr>
      <vt:lpstr>Diapositive 59</vt:lpstr>
      <vt:lpstr>Perception de l’image du Maroc et des Marocains en Europe : Ensemble</vt:lpstr>
      <vt:lpstr>Perception de l’image du Maroc et des Marocains en Europe : Détail</vt:lpstr>
      <vt:lpstr>Perception de l’image des Marocains vivant au Maroc</vt:lpstr>
      <vt:lpstr>Identité : Ensemble</vt:lpstr>
      <vt:lpstr>Identité : Détail</vt:lpstr>
      <vt:lpstr>Identité : Détail</vt:lpstr>
      <vt:lpstr>Identité : Détail</vt:lpstr>
      <vt:lpstr>Identité : Détail</vt:lpstr>
      <vt:lpstr>Diapositive 68</vt:lpstr>
      <vt:lpstr>Perception des discriminations sociales : Ensemble</vt:lpstr>
      <vt:lpstr>Perception des discriminations sociales : Détail</vt:lpstr>
      <vt:lpstr>Perception des discriminations sociales : Détail</vt:lpstr>
      <vt:lpstr>Perception des discriminations sociales : Détail</vt:lpstr>
      <vt:lpstr>Perception des discriminations sociales : Détail</vt:lpstr>
      <vt:lpstr>Diapositive 74</vt:lpstr>
      <vt:lpstr>Discrimination perçue à l’école, l’université : Ensemble</vt:lpstr>
      <vt:lpstr>Discrimination perçue à l’école, l’université : Détail</vt:lpstr>
      <vt:lpstr>Discrimination perçue à l’école, l’université : Détail</vt:lpstr>
      <vt:lpstr>Diapositive 78</vt:lpstr>
      <vt:lpstr>Discriminations perçues dans la vie professionnelle : Ensemble</vt:lpstr>
      <vt:lpstr>Discriminations perçues dans la vie professionnelle : Détail</vt:lpstr>
      <vt:lpstr>Diapositive 81</vt:lpstr>
      <vt:lpstr>Compatibilité entre religion et vie en société</vt:lpstr>
      <vt:lpstr>Discrimination perçues liées à la religion</vt:lpstr>
      <vt:lpstr>Principaux enseignements</vt:lpstr>
      <vt:lpstr>Diapositive 85</vt:lpstr>
      <vt:lpstr>Diapositive 86</vt:lpstr>
      <vt:lpstr>Vie associative</vt:lpstr>
      <vt:lpstr>Habitudes Culturelles</vt:lpstr>
      <vt:lpstr>Diapositive 89</vt:lpstr>
      <vt:lpstr>Tableau des données Sociodémographiques</vt:lpstr>
      <vt:lpstr>Tableau des données Sociodémographiques</vt:lpstr>
      <vt:lpstr>Tableau des données Sociodémographiques</vt:lpstr>
    </vt:vector>
  </TitlesOfParts>
  <Company>BVA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e.walker</dc:creator>
  <cp:lastModifiedBy>Saibari</cp:lastModifiedBy>
  <cp:revision>1120</cp:revision>
  <dcterms:created xsi:type="dcterms:W3CDTF">2008-07-02T18:36:06Z</dcterms:created>
  <dcterms:modified xsi:type="dcterms:W3CDTF">2010-08-03T18:00:53Z</dcterms:modified>
</cp:coreProperties>
</file>